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authors.xml" ContentType="application/vnd.ms-powerpoint.authors+xml"/>
  <Override PartName="/ppt/charts/chart1.xml" ContentType="application/vnd.openxmlformats-officedocument.drawingml.chart+xml"/>
  <Override PartName="/ppt/charts/chart10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theme/themeOverride10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viewProps.xml" ContentType="application/vnd.openxmlformats-officedocument.presentationml.viewProp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6"/>
  </p:notesMasterIdLst>
  <p:sldIdLst>
    <p:sldId id="256" r:id="rId2"/>
    <p:sldId id="420" r:id="rId3"/>
    <p:sldId id="262" r:id="rId4"/>
    <p:sldId id="263" r:id="rId5"/>
    <p:sldId id="264" r:id="rId6"/>
    <p:sldId id="265" r:id="rId7"/>
    <p:sldId id="266" r:id="rId8"/>
    <p:sldId id="269" r:id="rId9"/>
    <p:sldId id="271" r:id="rId10"/>
    <p:sldId id="272" r:id="rId11"/>
    <p:sldId id="274" r:id="rId12"/>
    <p:sldId id="275" r:id="rId13"/>
    <p:sldId id="286" r:id="rId14"/>
    <p:sldId id="285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Tekijä" initials="K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AE0E"/>
    <a:srgbClr val="E5ABEA"/>
    <a:srgbClr val="E099E6"/>
    <a:srgbClr val="E29F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1C9CAD-3CB0-4843-BC38-6E4342E67915}" v="16" dt="2026-08-17T10:14:10.8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533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0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0"/>
            </a:pPr>
            <a:r>
              <a:rPr lang="en-US"/>
              <a:t>Kuinka suuri luottamus sinulla on Finanssivalvontaan?</a:t>
            </a:r>
          </a:p>
          <a:p>
            <a:pPr>
              <a:defRPr sz="1600" b="0"/>
            </a:pPr>
            <a:r>
              <a:rPr lang="en-US"/>
              <a:t>Kaikki vastaajat (n=189)</a:t>
            </a:r>
          </a:p>
        </c:rich>
      </c:tx>
      <c:layout>
        <c:manualLayout>
          <c:xMode val="edge"/>
          <c:yMode val="edge"/>
          <c:x val="0.25825696073455956"/>
          <c:y val="2.91833376163647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6152702857586523E-2"/>
          <c:y val="0.23392880468574473"/>
          <c:w val="0.54171647447249816"/>
          <c:h val="0.7655595671642571"/>
        </c:manualLayout>
      </c:layout>
      <c:pieChart>
        <c:varyColors val="0"/>
        <c:ser>
          <c:idx val="0"/>
          <c:order val="0"/>
          <c:tx>
            <c:strRef>
              <c:f>'Kaikki kysymykset'!$B$238</c:f>
              <c:strCache>
                <c:ptCount val="1"/>
                <c:pt idx="0">
                  <c:v>Kaikki vastaajat (n=189)</c:v>
                </c:pt>
              </c:strCache>
            </c:strRef>
          </c:tx>
          <c:spPr>
            <a:solidFill>
              <a:srgbClr val="C239CE">
                <a:alpha val="80000"/>
              </a:srgbClr>
            </a:solidFill>
            <a:ln w="12700">
              <a:solidFill>
                <a:sysClr val="windowText" lastClr="000000"/>
              </a:solidFill>
            </a:ln>
          </c:spPr>
          <c:explosion val="4"/>
          <c:dPt>
            <c:idx val="0"/>
            <c:bubble3D val="0"/>
            <c:spPr>
              <a:solidFill>
                <a:srgbClr val="54AE0E"/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1BB-4882-AEFF-530EE046C4BC}"/>
              </c:ext>
            </c:extLst>
          </c:dPt>
          <c:dPt>
            <c:idx val="1"/>
            <c:bubble3D val="0"/>
            <c:spPr>
              <a:solidFill>
                <a:srgbClr val="54AE0E">
                  <a:lumMod val="40000"/>
                  <a:lumOff val="60000"/>
                </a:srgbClr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1BB-4882-AEFF-530EE046C4BC}"/>
              </c:ext>
            </c:extLst>
          </c:dPt>
          <c:dPt>
            <c:idx val="2"/>
            <c:bubble3D val="0"/>
            <c:spPr>
              <a:solidFill>
                <a:srgbClr val="F3297B">
                  <a:lumMod val="40000"/>
                  <a:lumOff val="60000"/>
                </a:srgbClr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C1BB-4882-AEFF-530EE046C4BC}"/>
              </c:ext>
            </c:extLst>
          </c:dPt>
          <c:dPt>
            <c:idx val="3"/>
            <c:bubble3D val="0"/>
            <c:spPr>
              <a:solidFill>
                <a:srgbClr val="F3297B"/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C1BB-4882-AEFF-530EE046C4BC}"/>
              </c:ext>
            </c:extLst>
          </c:dPt>
          <c:dPt>
            <c:idx val="4"/>
            <c:bubble3D val="0"/>
            <c:spPr>
              <a:solidFill>
                <a:sysClr val="window" lastClr="FFFFFF">
                  <a:lumMod val="85000"/>
                </a:sysClr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C1BB-4882-AEFF-530EE046C4BC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BB-4882-AEFF-530EE046C4BC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1BB-4882-AEFF-530EE046C4BC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1BB-4882-AEFF-530EE046C4BC}"/>
                </c:ext>
              </c:extLst>
            </c:dLbl>
            <c:dLbl>
              <c:idx val="3"/>
              <c:layout>
                <c:manualLayout>
                  <c:x val="2.9619512377971412E-2"/>
                  <c:y val="1.00885630835628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1BB-4882-AEFF-530EE046C4BC}"/>
                </c:ext>
              </c:extLst>
            </c:dLbl>
            <c:dLbl>
              <c:idx val="4"/>
              <c:layout>
                <c:manualLayout>
                  <c:x val="-8.1958172366210849E-3"/>
                  <c:y val="-3.0137573214761557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1BB-4882-AEFF-530EE046C4B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'Kaikki kysymykset'!$C$237:$G$237</c:f>
              <c:strCache>
                <c:ptCount val="5"/>
                <c:pt idx="0">
                  <c:v>Erittäin suuri</c:v>
                </c:pt>
                <c:pt idx="1">
                  <c:v>Melko suuri</c:v>
                </c:pt>
                <c:pt idx="2">
                  <c:v>Melko pieni</c:v>
                </c:pt>
                <c:pt idx="3">
                  <c:v>Erittäin pieni</c:v>
                </c:pt>
                <c:pt idx="4">
                  <c:v>En osaa sanoa</c:v>
                </c:pt>
              </c:strCache>
            </c:strRef>
          </c:cat>
          <c:val>
            <c:numRef>
              <c:f>'Kaikki kysymykset'!$C$238:$G$238</c:f>
              <c:numCache>
                <c:formatCode>0%</c:formatCode>
                <c:ptCount val="5"/>
                <c:pt idx="0">
                  <c:v>0.2391053391053391</c:v>
                </c:pt>
                <c:pt idx="1">
                  <c:v>0.64336219336219336</c:v>
                </c:pt>
                <c:pt idx="2">
                  <c:v>0.10692640692640694</c:v>
                </c:pt>
                <c:pt idx="3">
                  <c:v>2.5252525252525255E-3</c:v>
                </c:pt>
                <c:pt idx="4">
                  <c:v>8.0808080808080808E-3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1BB-4882-AEFF-530EE046C4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813892699086417"/>
          <c:y val="0.31890150426618041"/>
          <c:w val="0.30143178801580933"/>
          <c:h val="0.3809362084550314"/>
        </c:manualLayout>
      </c:layout>
      <c:overlay val="0"/>
      <c:spPr>
        <a:noFill/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>
          <a:latin typeface="+mn-lt"/>
        </a:defRPr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0"/>
            </a:pPr>
            <a:r>
              <a:rPr lang="en-US"/>
              <a:t>Miten hyvin Finanssivalvonta on mielestäsi onnistunut viestinnässään? </a:t>
            </a:r>
          </a:p>
          <a:p>
            <a:pPr>
              <a:defRPr sz="1600" b="0"/>
            </a:pPr>
            <a:r>
              <a:rPr lang="en-US"/>
              <a:t>Kaikki vastaajat (n=189)</a:t>
            </a:r>
          </a:p>
        </c:rich>
      </c:tx>
      <c:layout>
        <c:manualLayout>
          <c:xMode val="edge"/>
          <c:yMode val="edge"/>
          <c:x val="0.25825696073455956"/>
          <c:y val="2.91833376163647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2437949585446752E-2"/>
          <c:y val="0.19264764432647641"/>
          <c:w val="0.5110433961813905"/>
          <c:h val="0.8056536164565361"/>
        </c:manualLayout>
      </c:layout>
      <c:pieChart>
        <c:varyColors val="0"/>
        <c:ser>
          <c:idx val="0"/>
          <c:order val="0"/>
          <c:tx>
            <c:strRef>
              <c:f>'Kaikki kysymykset'!$B$2182</c:f>
              <c:strCache>
                <c:ptCount val="1"/>
                <c:pt idx="0">
                  <c:v>Kaikki vastaajat (n=189)</c:v>
                </c:pt>
              </c:strCache>
            </c:strRef>
          </c:tx>
          <c:spPr>
            <a:solidFill>
              <a:srgbClr val="C239CE">
                <a:alpha val="80000"/>
              </a:srgbClr>
            </a:solidFill>
            <a:ln w="12700">
              <a:solidFill>
                <a:sysClr val="windowText" lastClr="000000"/>
              </a:solidFill>
            </a:ln>
          </c:spPr>
          <c:explosion val="4"/>
          <c:dPt>
            <c:idx val="0"/>
            <c:bubble3D val="0"/>
            <c:spPr>
              <a:solidFill>
                <a:srgbClr val="54AE0E"/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6E5-43D0-AC02-3C96BB46922E}"/>
              </c:ext>
            </c:extLst>
          </c:dPt>
          <c:dPt>
            <c:idx val="1"/>
            <c:bubble3D val="0"/>
            <c:spPr>
              <a:solidFill>
                <a:srgbClr val="54AE0E">
                  <a:lumMod val="40000"/>
                  <a:lumOff val="60000"/>
                </a:srgbClr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6E5-43D0-AC02-3C96BB46922E}"/>
              </c:ext>
            </c:extLst>
          </c:dPt>
          <c:dPt>
            <c:idx val="2"/>
            <c:bubble3D val="0"/>
            <c:spPr>
              <a:solidFill>
                <a:srgbClr val="F3297B">
                  <a:lumMod val="40000"/>
                  <a:lumOff val="60000"/>
                </a:srgbClr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56E5-43D0-AC02-3C96BB46922E}"/>
              </c:ext>
            </c:extLst>
          </c:dPt>
          <c:dPt>
            <c:idx val="3"/>
            <c:bubble3D val="0"/>
            <c:spPr>
              <a:solidFill>
                <a:srgbClr val="F3297B"/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56E5-43D0-AC02-3C96BB46922E}"/>
              </c:ext>
            </c:extLst>
          </c:dPt>
          <c:dPt>
            <c:idx val="4"/>
            <c:bubble3D val="0"/>
            <c:spPr>
              <a:solidFill>
                <a:sysClr val="window" lastClr="FFFFFF">
                  <a:lumMod val="85000"/>
                </a:sysClr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56E5-43D0-AC02-3C96BB46922E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6E5-43D0-AC02-3C96BB46922E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6E5-43D0-AC02-3C96BB46922E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6E5-43D0-AC02-3C96BB46922E}"/>
                </c:ext>
              </c:extLst>
            </c:dLbl>
            <c:dLbl>
              <c:idx val="3"/>
              <c:layout>
                <c:manualLayout>
                  <c:x val="5.9539835116564016E-3"/>
                  <c:y val="2.202070129422278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6E5-43D0-AC02-3C96BB46922E}"/>
                </c:ext>
              </c:extLst>
            </c:dLbl>
            <c:dLbl>
              <c:idx val="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6E5-43D0-AC02-3C96BB46922E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'Kaikki kysymykset'!$C$2181:$G$2181</c:f>
              <c:strCache>
                <c:ptCount val="5"/>
                <c:pt idx="0">
                  <c:v>Erittäin hyvin</c:v>
                </c:pt>
                <c:pt idx="1">
                  <c:v>Melko hyvin</c:v>
                </c:pt>
                <c:pt idx="2">
                  <c:v>Melko huonosti</c:v>
                </c:pt>
                <c:pt idx="3">
                  <c:v>Erittäin huonosti</c:v>
                </c:pt>
                <c:pt idx="4">
                  <c:v>En osaa sanoa</c:v>
                </c:pt>
              </c:strCache>
            </c:strRef>
          </c:cat>
          <c:val>
            <c:numRef>
              <c:f>'Kaikki kysymykset'!$C$2182:$G$2182</c:f>
              <c:numCache>
                <c:formatCode>0%</c:formatCode>
                <c:ptCount val="5"/>
                <c:pt idx="0">
                  <c:v>0.10850284626294418</c:v>
                </c:pt>
                <c:pt idx="1">
                  <c:v>0.73526063220065674</c:v>
                </c:pt>
                <c:pt idx="2">
                  <c:v>0.10494453187231645</c:v>
                </c:pt>
                <c:pt idx="3">
                  <c:v>5.5555555555555558E-3</c:v>
                </c:pt>
                <c:pt idx="4">
                  <c:v>4.5736434108527131E-2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6E5-43D0-AC02-3C96BB4692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8454287782411916"/>
          <c:y val="0.30297582410692359"/>
          <c:w val="0.22941829973512076"/>
          <c:h val="0.41013328874700217"/>
        </c:manualLayout>
      </c:layout>
      <c:overlay val="0"/>
      <c:spPr>
        <a:noFill/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>
          <a:latin typeface="+mn-lt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0"/>
            </a:pPr>
            <a:r>
              <a:rPr lang="en-US"/>
              <a:t>Kuinka hyvin tunnet Finanssivalvonnan nykyistä toimintaa?</a:t>
            </a:r>
          </a:p>
          <a:p>
            <a:pPr>
              <a:defRPr sz="1600" b="0"/>
            </a:pPr>
            <a:r>
              <a:rPr lang="en-US"/>
              <a:t>Kaikki vastaajat (n=189)</a:t>
            </a:r>
          </a:p>
        </c:rich>
      </c:tx>
      <c:layout>
        <c:manualLayout>
          <c:xMode val="edge"/>
          <c:yMode val="edge"/>
          <c:x val="0.2468546594898009"/>
          <c:y val="4.345794445823759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426266589337858"/>
          <c:y val="0.19007066519087684"/>
          <c:w val="0.52793876563661446"/>
          <c:h val="0.76557957895620876"/>
        </c:manualLayout>
      </c:layout>
      <c:pieChart>
        <c:varyColors val="0"/>
        <c:ser>
          <c:idx val="0"/>
          <c:order val="0"/>
          <c:tx>
            <c:strRef>
              <c:f>'Kaikki kysymykset'!$B$289</c:f>
              <c:strCache>
                <c:ptCount val="1"/>
                <c:pt idx="0">
                  <c:v>Kaikki vastaajat (n=189)</c:v>
                </c:pt>
              </c:strCache>
            </c:strRef>
          </c:tx>
          <c:spPr>
            <a:solidFill>
              <a:srgbClr val="356E09">
                <a:alpha val="80000"/>
              </a:srgbClr>
            </a:solidFill>
            <a:ln w="9525">
              <a:solidFill>
                <a:sysClr val="windowText" lastClr="000000"/>
              </a:solidFill>
            </a:ln>
          </c:spPr>
          <c:explosion val="4"/>
          <c:dPt>
            <c:idx val="0"/>
            <c:bubble3D val="0"/>
            <c:spPr>
              <a:solidFill>
                <a:srgbClr val="54AE0E"/>
              </a:solidFill>
              <a:ln w="9525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A0C-4DA7-951A-8B5C7EAB4BAB}"/>
              </c:ext>
            </c:extLst>
          </c:dPt>
          <c:dPt>
            <c:idx val="1"/>
            <c:bubble3D val="0"/>
            <c:spPr>
              <a:solidFill>
                <a:srgbClr val="FFFF79"/>
              </a:solidFill>
              <a:ln w="9525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A0C-4DA7-951A-8B5C7EAB4BAB}"/>
              </c:ext>
            </c:extLst>
          </c:dPt>
          <c:dPt>
            <c:idx val="2"/>
            <c:bubble3D val="0"/>
            <c:spPr>
              <a:solidFill>
                <a:srgbClr val="F3297B"/>
              </a:solidFill>
              <a:ln w="9525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BA0C-4DA7-951A-8B5C7EAB4BAB}"/>
              </c:ext>
            </c:extLst>
          </c:dPt>
          <c:dPt>
            <c:idx val="3"/>
            <c:bubble3D val="0"/>
            <c:spPr>
              <a:solidFill>
                <a:sysClr val="window" lastClr="FFFFFF">
                  <a:lumMod val="85000"/>
                </a:sysClr>
              </a:solidFill>
              <a:ln w="9525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BA0C-4DA7-951A-8B5C7EAB4BAB}"/>
              </c:ext>
            </c:extLst>
          </c:dPt>
          <c:dPt>
            <c:idx val="4"/>
            <c:bubble3D val="0"/>
            <c:spPr>
              <a:solidFill>
                <a:srgbClr val="A3FC60"/>
              </a:solidFill>
              <a:ln w="9525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BA0C-4DA7-951A-8B5C7EAB4BAB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200"/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0C-4DA7-951A-8B5C7EAB4BAB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200"/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A0C-4DA7-951A-8B5C7EAB4BAB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200"/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A0C-4DA7-951A-8B5C7EAB4BAB}"/>
                </c:ext>
              </c:extLst>
            </c:dLbl>
            <c:dLbl>
              <c:idx val="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A0C-4DA7-951A-8B5C7EAB4BAB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'Kaikki kysymykset'!$C$288:$F$288</c:f>
              <c:strCache>
                <c:ptCount val="4"/>
                <c:pt idx="0">
                  <c:v>Hyvin</c:v>
                </c:pt>
                <c:pt idx="1">
                  <c:v>Kohtalaisesti</c:v>
                </c:pt>
                <c:pt idx="2">
                  <c:v>Huonosti</c:v>
                </c:pt>
                <c:pt idx="3">
                  <c:v>En osaa arvioida</c:v>
                </c:pt>
              </c:strCache>
            </c:strRef>
          </c:cat>
          <c:val>
            <c:numRef>
              <c:f>'Kaikki kysymykset'!$C$289:$F$289</c:f>
              <c:numCache>
                <c:formatCode>0%</c:formatCode>
                <c:ptCount val="4"/>
                <c:pt idx="0">
                  <c:v>0.42229437229437228</c:v>
                </c:pt>
                <c:pt idx="1">
                  <c:v>0.53448773448773457</c:v>
                </c:pt>
                <c:pt idx="2">
                  <c:v>4.0692640692640697E-2</c:v>
                </c:pt>
                <c:pt idx="3">
                  <c:v>2.5252525252525255E-3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A0C-4DA7-951A-8B5C7EAB4B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6306788116241264"/>
          <c:y val="0.36203815242294829"/>
          <c:w val="0.21964063412172841"/>
          <c:h val="0.35934395313659945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+mn-lt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0"/>
            </a:pPr>
            <a:r>
              <a:rPr lang="en-US"/>
              <a:t>Millainen maine Finanssivalvonnalla on mielestäsi verrattuna muihin viranomaisiin?</a:t>
            </a:r>
          </a:p>
          <a:p>
            <a:pPr>
              <a:defRPr sz="1600" b="0"/>
            </a:pPr>
            <a:r>
              <a:rPr lang="en-US"/>
              <a:t>Kaikki vastaajat (n=189)</a:t>
            </a:r>
          </a:p>
        </c:rich>
      </c:tx>
      <c:layout>
        <c:manualLayout>
          <c:xMode val="edge"/>
          <c:yMode val="edge"/>
          <c:x val="0.17752831023971297"/>
          <c:y val="2.38747263426842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564618226758426"/>
          <c:y val="0.23779694757796949"/>
          <c:w val="0.4806532472244624"/>
          <c:h val="0.76220305242203057"/>
        </c:manualLayout>
      </c:layout>
      <c:pieChart>
        <c:varyColors val="0"/>
        <c:ser>
          <c:idx val="0"/>
          <c:order val="0"/>
          <c:tx>
            <c:strRef>
              <c:f>'Kaikki kysymykset'!$B$340</c:f>
              <c:strCache>
                <c:ptCount val="1"/>
                <c:pt idx="0">
                  <c:v>Kaikki vastaajat (n=189)</c:v>
                </c:pt>
              </c:strCache>
            </c:strRef>
          </c:tx>
          <c:spPr>
            <a:solidFill>
              <a:srgbClr val="C239CE">
                <a:alpha val="80000"/>
              </a:srgbClr>
            </a:solidFill>
            <a:ln w="12700">
              <a:solidFill>
                <a:sysClr val="windowText" lastClr="000000"/>
              </a:solidFill>
            </a:ln>
          </c:spPr>
          <c:explosion val="4"/>
          <c:dPt>
            <c:idx val="0"/>
            <c:bubble3D val="0"/>
            <c:spPr>
              <a:solidFill>
                <a:srgbClr val="54AE0E"/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5B4-46B8-92C8-5B7535ACFEAF}"/>
              </c:ext>
            </c:extLst>
          </c:dPt>
          <c:dPt>
            <c:idx val="1"/>
            <c:bubble3D val="0"/>
            <c:spPr>
              <a:solidFill>
                <a:srgbClr val="54AE0E">
                  <a:lumMod val="40000"/>
                  <a:lumOff val="60000"/>
                </a:srgbClr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5B4-46B8-92C8-5B7535ACFEAF}"/>
              </c:ext>
            </c:extLst>
          </c:dPt>
          <c:dPt>
            <c:idx val="2"/>
            <c:bubble3D val="0"/>
            <c:spPr>
              <a:solidFill>
                <a:srgbClr val="F3297B">
                  <a:lumMod val="40000"/>
                  <a:lumOff val="60000"/>
                </a:srgbClr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25B4-46B8-92C8-5B7535ACFEAF}"/>
              </c:ext>
            </c:extLst>
          </c:dPt>
          <c:dPt>
            <c:idx val="3"/>
            <c:bubble3D val="0"/>
            <c:spPr>
              <a:solidFill>
                <a:srgbClr val="F3297B"/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25B4-46B8-92C8-5B7535ACFEAF}"/>
              </c:ext>
            </c:extLst>
          </c:dPt>
          <c:dPt>
            <c:idx val="4"/>
            <c:bubble3D val="0"/>
            <c:spPr>
              <a:solidFill>
                <a:sysClr val="window" lastClr="FFFFFF">
                  <a:lumMod val="85000"/>
                </a:sysClr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25B4-46B8-92C8-5B7535ACFEAF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B4-46B8-92C8-5B7535ACFEAF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B4-46B8-92C8-5B7535ACFEAF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5B4-46B8-92C8-5B7535ACFEAF}"/>
                </c:ext>
              </c:extLst>
            </c:dLbl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5B4-46B8-92C8-5B7535ACFEAF}"/>
                </c:ext>
              </c:extLst>
            </c:dLbl>
            <c:dLbl>
              <c:idx val="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5B4-46B8-92C8-5B7535ACFEAF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'Kaikki kysymykset'!$C$339:$G$339</c:f>
              <c:strCache>
                <c:ptCount val="5"/>
                <c:pt idx="0">
                  <c:v>Selvästi keskimääräistä parempi</c:v>
                </c:pt>
                <c:pt idx="1">
                  <c:v>Jonkin verran keskimääräistä parempi</c:v>
                </c:pt>
                <c:pt idx="2">
                  <c:v>Jonkin verran keskimääräistä huonompi</c:v>
                </c:pt>
                <c:pt idx="3">
                  <c:v>Selvästi keskimääräistä huonompi</c:v>
                </c:pt>
                <c:pt idx="4">
                  <c:v>En osaa sanoa</c:v>
                </c:pt>
              </c:strCache>
            </c:strRef>
          </c:cat>
          <c:val>
            <c:numRef>
              <c:f>'Kaikki kysymykset'!$C$340:$G$340</c:f>
              <c:numCache>
                <c:formatCode>0%</c:formatCode>
                <c:ptCount val="5"/>
                <c:pt idx="0">
                  <c:v>0.12788600288600288</c:v>
                </c:pt>
                <c:pt idx="1">
                  <c:v>0.55367965367965377</c:v>
                </c:pt>
                <c:pt idx="2">
                  <c:v>0.19538239538239541</c:v>
                </c:pt>
                <c:pt idx="3">
                  <c:v>1.3636363636363637E-2</c:v>
                </c:pt>
                <c:pt idx="4">
                  <c:v>0.10941558441558442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5B4-46B8-92C8-5B7535ACFE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6371530141421708"/>
          <c:y val="0.31624722423963758"/>
          <c:w val="0.33373324815758232"/>
          <c:h val="0.44198464906551577"/>
        </c:manualLayout>
      </c:layout>
      <c:overlay val="0"/>
      <c:spPr>
        <a:noFill/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>
          <a:latin typeface="+mn-lt"/>
        </a:defRPr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0"/>
            </a:pPr>
            <a:r>
              <a:rPr lang="en-US"/>
              <a:t>Miten hyvin Finanssivalvonta on onnistunut valvojana? </a:t>
            </a:r>
          </a:p>
          <a:p>
            <a:pPr>
              <a:defRPr sz="1600" b="0"/>
            </a:pPr>
            <a:r>
              <a:rPr lang="en-US"/>
              <a:t>Kaikki vastaajat (n=189)</a:t>
            </a:r>
          </a:p>
        </c:rich>
      </c:tx>
      <c:layout>
        <c:manualLayout>
          <c:xMode val="edge"/>
          <c:yMode val="edge"/>
          <c:x val="0.25255581011218026"/>
          <c:y val="3.404722721909218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570412176882917"/>
          <c:y val="0.21599673962453433"/>
          <c:w val="0.48482212705985234"/>
          <c:h val="0.78050797067752065"/>
        </c:manualLayout>
      </c:layout>
      <c:pieChart>
        <c:varyColors val="0"/>
        <c:ser>
          <c:idx val="0"/>
          <c:order val="0"/>
          <c:tx>
            <c:strRef>
              <c:f>'Kaikki kysymykset'!$B$391</c:f>
              <c:strCache>
                <c:ptCount val="1"/>
                <c:pt idx="0">
                  <c:v>Kaikki vastaajat (n=189)</c:v>
                </c:pt>
              </c:strCache>
            </c:strRef>
          </c:tx>
          <c:spPr>
            <a:solidFill>
              <a:srgbClr val="C239CE">
                <a:alpha val="80000"/>
              </a:srgbClr>
            </a:solidFill>
            <a:ln w="12700">
              <a:solidFill>
                <a:sysClr val="windowText" lastClr="000000"/>
              </a:solidFill>
            </a:ln>
          </c:spPr>
          <c:explosion val="4"/>
          <c:dPt>
            <c:idx val="0"/>
            <c:bubble3D val="0"/>
            <c:spPr>
              <a:solidFill>
                <a:srgbClr val="54AE0E"/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6B1-42A7-B332-DD4E62A0F8E9}"/>
              </c:ext>
            </c:extLst>
          </c:dPt>
          <c:dPt>
            <c:idx val="1"/>
            <c:bubble3D val="0"/>
            <c:spPr>
              <a:solidFill>
                <a:srgbClr val="BFFF9B"/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6B1-42A7-B332-DD4E62A0F8E9}"/>
              </c:ext>
            </c:extLst>
          </c:dPt>
          <c:dPt>
            <c:idx val="2"/>
            <c:bubble3D val="0"/>
            <c:spPr>
              <a:solidFill>
                <a:srgbClr val="FFFF79"/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06B1-42A7-B332-DD4E62A0F8E9}"/>
              </c:ext>
            </c:extLst>
          </c:dPt>
          <c:dPt>
            <c:idx val="3"/>
            <c:bubble3D val="0"/>
            <c:spPr>
              <a:solidFill>
                <a:srgbClr val="FDCFE1"/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06B1-42A7-B332-DD4E62A0F8E9}"/>
              </c:ext>
            </c:extLst>
          </c:dPt>
          <c:dPt>
            <c:idx val="4"/>
            <c:bubble3D val="0"/>
            <c:spPr>
              <a:solidFill>
                <a:srgbClr val="F3297B"/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06B1-42A7-B332-DD4E62A0F8E9}"/>
              </c:ext>
            </c:extLst>
          </c:dPt>
          <c:dPt>
            <c:idx val="5"/>
            <c:bubble3D val="0"/>
            <c:spPr>
              <a:solidFill>
                <a:sysClr val="window" lastClr="FFFFFF">
                  <a:lumMod val="85000"/>
                  <a:alpha val="80000"/>
                </a:sysClr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06B1-42A7-B332-DD4E62A0F8E9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6B1-42A7-B332-DD4E62A0F8E9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6B1-42A7-B332-DD4E62A0F8E9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6B1-42A7-B332-DD4E62A0F8E9}"/>
                </c:ext>
              </c:extLst>
            </c:dLbl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6B1-42A7-B332-DD4E62A0F8E9}"/>
                </c:ext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6B1-42A7-B332-DD4E62A0F8E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'Kaikki kysymykset'!$C$390:$H$390</c:f>
              <c:strCache>
                <c:ptCount val="6"/>
                <c:pt idx="0">
                  <c:v>Erittäin hyvin</c:v>
                </c:pt>
                <c:pt idx="1">
                  <c:v>Melko hyvin</c:v>
                </c:pt>
                <c:pt idx="2">
                  <c:v>Ei hyvin eikä huonosti</c:v>
                </c:pt>
                <c:pt idx="3">
                  <c:v>Melko huonosti</c:v>
                </c:pt>
                <c:pt idx="4">
                  <c:v>Erittäin huonosti</c:v>
                </c:pt>
                <c:pt idx="5">
                  <c:v>En osaa sanoa</c:v>
                </c:pt>
              </c:strCache>
            </c:strRef>
          </c:cat>
          <c:val>
            <c:numRef>
              <c:f>'Kaikki kysymykset'!$C$391:$H$391</c:f>
              <c:numCache>
                <c:formatCode>0%</c:formatCode>
                <c:ptCount val="6"/>
                <c:pt idx="0">
                  <c:v>0.10847763347763348</c:v>
                </c:pt>
                <c:pt idx="1">
                  <c:v>0.63477633477633477</c:v>
                </c:pt>
                <c:pt idx="2">
                  <c:v>0.19909812409812411</c:v>
                </c:pt>
                <c:pt idx="3">
                  <c:v>3.0591630591630593E-2</c:v>
                </c:pt>
                <c:pt idx="4">
                  <c:v>2.5252525252525255E-3</c:v>
                </c:pt>
                <c:pt idx="5">
                  <c:v>2.4531024531024528E-2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6B1-42A7-B332-DD4E62A0F8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7137639042547581"/>
          <c:y val="0.34477592756114511"/>
          <c:w val="0.32699044951886691"/>
          <c:h val="0.44862975406110062"/>
        </c:manualLayout>
      </c:layout>
      <c:overlay val="0"/>
      <c:spPr>
        <a:noFill/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>
          <a:latin typeface="+mn-lt"/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0"/>
            </a:pPr>
            <a:r>
              <a:rPr lang="en-US"/>
              <a:t>Miten hyvin seuraavat ominaisuudet mielestäsi kuvaavat Finanssivalvontaa? Arvioi asteikolla 1–5, jossa 5 tarkoittaa erittäin hyvin ja 1 erittäin huonosti.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5106765703160585"/>
          <c:y val="0.16186921143257121"/>
          <c:w val="0.81817716443707067"/>
          <c:h val="0.651108780091211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'Kaikki kysymykset'!$G$633</c:f>
              <c:strCache>
                <c:ptCount val="1"/>
                <c:pt idx="0">
                  <c:v>5 Erittäin hyvin</c:v>
                </c:pt>
              </c:strCache>
            </c:strRef>
          </c:tx>
          <c:spPr>
            <a:solidFill>
              <a:srgbClr val="54AE0E"/>
            </a:solidFill>
            <a:ln w="9525"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kysymykset'!$F$634:$F$641</c:f>
              <c:strCache>
                <c:ptCount val="8"/>
                <c:pt idx="0">
                  <c:v>Riippumaton</c:v>
                </c:pt>
                <c:pt idx="1">
                  <c:v>Osaava</c:v>
                </c:pt>
                <c:pt idx="2">
                  <c:v>Johdonmukainen</c:v>
                </c:pt>
                <c:pt idx="3">
                  <c:v>Asioinnissa sujuva</c:v>
                </c:pt>
                <c:pt idx="4">
                  <c:v>Tuloksellinen</c:v>
                </c:pt>
                <c:pt idx="5">
                  <c:v>Eteenpäin katsova</c:v>
                </c:pt>
                <c:pt idx="6">
                  <c:v>Avoin</c:v>
                </c:pt>
                <c:pt idx="7">
                  <c:v>Uudistuva</c:v>
                </c:pt>
              </c:strCache>
            </c:strRef>
          </c:cat>
          <c:val>
            <c:numRef>
              <c:f>'Kaikki kysymykset'!$G$634:$G$641</c:f>
              <c:numCache>
                <c:formatCode>0%</c:formatCode>
                <c:ptCount val="8"/>
                <c:pt idx="0">
                  <c:v>0.48463901689708144</c:v>
                </c:pt>
                <c:pt idx="1">
                  <c:v>0.23867011125075643</c:v>
                </c:pt>
                <c:pt idx="2">
                  <c:v>0.1480723382897296</c:v>
                </c:pt>
                <c:pt idx="3">
                  <c:v>8.6676674579900387E-2</c:v>
                </c:pt>
                <c:pt idx="4">
                  <c:v>3.9144905273937533E-2</c:v>
                </c:pt>
                <c:pt idx="5">
                  <c:v>8.2813020313020305E-2</c:v>
                </c:pt>
                <c:pt idx="6">
                  <c:v>9.4104640878834439E-2</c:v>
                </c:pt>
                <c:pt idx="7">
                  <c:v>2.4551971326164875E-2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8E-4474-AAE0-0570FD47F926}"/>
            </c:ext>
          </c:extLst>
        </c:ser>
        <c:ser>
          <c:idx val="2"/>
          <c:order val="1"/>
          <c:tx>
            <c:strRef>
              <c:f>'Kaikki kysymykset'!$H$633</c:f>
              <c:strCache>
                <c:ptCount val="1"/>
                <c:pt idx="0">
                  <c:v>4 Melko hyvin</c:v>
                </c:pt>
              </c:strCache>
            </c:strRef>
          </c:tx>
          <c:spPr>
            <a:solidFill>
              <a:srgbClr val="BFFF9B"/>
            </a:solidFill>
            <a:ln w="9525"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kysymykset'!$F$634:$F$641</c:f>
              <c:strCache>
                <c:ptCount val="8"/>
                <c:pt idx="0">
                  <c:v>Riippumaton</c:v>
                </c:pt>
                <c:pt idx="1">
                  <c:v>Osaava</c:v>
                </c:pt>
                <c:pt idx="2">
                  <c:v>Johdonmukainen</c:v>
                </c:pt>
                <c:pt idx="3">
                  <c:v>Asioinnissa sujuva</c:v>
                </c:pt>
                <c:pt idx="4">
                  <c:v>Tuloksellinen</c:v>
                </c:pt>
                <c:pt idx="5">
                  <c:v>Eteenpäin katsova</c:v>
                </c:pt>
                <c:pt idx="6">
                  <c:v>Avoin</c:v>
                </c:pt>
                <c:pt idx="7">
                  <c:v>Uudistuva</c:v>
                </c:pt>
              </c:strCache>
            </c:strRef>
          </c:cat>
          <c:val>
            <c:numRef>
              <c:f>'Kaikki kysymykset'!$H$634:$H$641</c:f>
              <c:numCache>
                <c:formatCode>0%</c:formatCode>
                <c:ptCount val="8"/>
                <c:pt idx="0">
                  <c:v>0.41522657450076811</c:v>
                </c:pt>
                <c:pt idx="1">
                  <c:v>0.52315319089512635</c:v>
                </c:pt>
                <c:pt idx="2">
                  <c:v>0.45072071648158607</c:v>
                </c:pt>
                <c:pt idx="3">
                  <c:v>0.46114951356886841</c:v>
                </c:pt>
                <c:pt idx="4">
                  <c:v>0.37754503560955177</c:v>
                </c:pt>
                <c:pt idx="5">
                  <c:v>0.3330835830835831</c:v>
                </c:pt>
                <c:pt idx="6">
                  <c:v>0.32093981287529677</c:v>
                </c:pt>
                <c:pt idx="7">
                  <c:v>0.23114672066284969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8E-4474-AAE0-0570FD47F926}"/>
            </c:ext>
          </c:extLst>
        </c:ser>
        <c:ser>
          <c:idx val="3"/>
          <c:order val="2"/>
          <c:tx>
            <c:strRef>
              <c:f>'Kaikki kysymykset'!$I$633</c:f>
              <c:strCache>
                <c:ptCount val="1"/>
                <c:pt idx="0">
                  <c:v>3 Ei hyvin eikä huonosti</c:v>
                </c:pt>
              </c:strCache>
            </c:strRef>
          </c:tx>
          <c:spPr>
            <a:solidFill>
              <a:srgbClr val="FFFF79"/>
            </a:solidFill>
            <a:ln w="9525"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kysymykset'!$F$634:$F$641</c:f>
              <c:strCache>
                <c:ptCount val="8"/>
                <c:pt idx="0">
                  <c:v>Riippumaton</c:v>
                </c:pt>
                <c:pt idx="1">
                  <c:v>Osaava</c:v>
                </c:pt>
                <c:pt idx="2">
                  <c:v>Johdonmukainen</c:v>
                </c:pt>
                <c:pt idx="3">
                  <c:v>Asioinnissa sujuva</c:v>
                </c:pt>
                <c:pt idx="4">
                  <c:v>Tuloksellinen</c:v>
                </c:pt>
                <c:pt idx="5">
                  <c:v>Eteenpäin katsova</c:v>
                </c:pt>
                <c:pt idx="6">
                  <c:v>Avoin</c:v>
                </c:pt>
                <c:pt idx="7">
                  <c:v>Uudistuva</c:v>
                </c:pt>
              </c:strCache>
            </c:strRef>
          </c:cat>
          <c:val>
            <c:numRef>
              <c:f>'Kaikki kysymykset'!$I$634:$I$641</c:f>
              <c:numCache>
                <c:formatCode>0%</c:formatCode>
                <c:ptCount val="8"/>
                <c:pt idx="0">
                  <c:v>6.9342619745845546E-2</c:v>
                </c:pt>
                <c:pt idx="1">
                  <c:v>0.19903179258017969</c:v>
                </c:pt>
                <c:pt idx="2">
                  <c:v>0.26713093669615412</c:v>
                </c:pt>
                <c:pt idx="3">
                  <c:v>0.28917516175580693</c:v>
                </c:pt>
                <c:pt idx="4">
                  <c:v>0.41017316017316019</c:v>
                </c:pt>
                <c:pt idx="5">
                  <c:v>0.3699217449217449</c:v>
                </c:pt>
                <c:pt idx="6">
                  <c:v>0.32281571475119863</c:v>
                </c:pt>
                <c:pt idx="7">
                  <c:v>0.43903318903318911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8E-4474-AAE0-0570FD47F926}"/>
            </c:ext>
          </c:extLst>
        </c:ser>
        <c:ser>
          <c:idx val="4"/>
          <c:order val="3"/>
          <c:tx>
            <c:strRef>
              <c:f>'Kaikki kysymykset'!$J$633</c:f>
              <c:strCache>
                <c:ptCount val="1"/>
                <c:pt idx="0">
                  <c:v>2 Melko huonosti</c:v>
                </c:pt>
              </c:strCache>
            </c:strRef>
          </c:tx>
          <c:spPr>
            <a:solidFill>
              <a:srgbClr val="FDCFE1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kysymykset'!$F$634:$F$641</c:f>
              <c:strCache>
                <c:ptCount val="8"/>
                <c:pt idx="0">
                  <c:v>Riippumaton</c:v>
                </c:pt>
                <c:pt idx="1">
                  <c:v>Osaava</c:v>
                </c:pt>
                <c:pt idx="2">
                  <c:v>Johdonmukainen</c:v>
                </c:pt>
                <c:pt idx="3">
                  <c:v>Asioinnissa sujuva</c:v>
                </c:pt>
                <c:pt idx="4">
                  <c:v>Tuloksellinen</c:v>
                </c:pt>
                <c:pt idx="5">
                  <c:v>Eteenpäin katsova</c:v>
                </c:pt>
                <c:pt idx="6">
                  <c:v>Avoin</c:v>
                </c:pt>
                <c:pt idx="7">
                  <c:v>Uudistuva</c:v>
                </c:pt>
              </c:strCache>
            </c:strRef>
          </c:cat>
          <c:val>
            <c:numRef>
              <c:f>'Kaikki kysymykset'!$J$634:$J$641</c:f>
              <c:numCache>
                <c:formatCode>0%</c:formatCode>
                <c:ptCount val="8"/>
                <c:pt idx="0">
                  <c:v>1.9733626588465298E-2</c:v>
                </c:pt>
                <c:pt idx="1">
                  <c:v>2.2836661546338968E-2</c:v>
                </c:pt>
                <c:pt idx="2">
                  <c:v>0.11233687809774766</c:v>
                </c:pt>
                <c:pt idx="3">
                  <c:v>0.10514592933947772</c:v>
                </c:pt>
                <c:pt idx="4">
                  <c:v>8.7323697807568795E-2</c:v>
                </c:pt>
                <c:pt idx="5">
                  <c:v>0.14327339327339328</c:v>
                </c:pt>
                <c:pt idx="6">
                  <c:v>0.21815970767583673</c:v>
                </c:pt>
                <c:pt idx="7">
                  <c:v>0.23870385886514919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8E-4474-AAE0-0570FD47F926}"/>
            </c:ext>
          </c:extLst>
        </c:ser>
        <c:ser>
          <c:idx val="6"/>
          <c:order val="4"/>
          <c:tx>
            <c:strRef>
              <c:f>'Kaikki kysymykset'!$K$633</c:f>
              <c:strCache>
                <c:ptCount val="1"/>
                <c:pt idx="0">
                  <c:v>1 Erittäin huonosti</c:v>
                </c:pt>
              </c:strCache>
            </c:strRef>
          </c:tx>
          <c:spPr>
            <a:solidFill>
              <a:srgbClr val="F3297B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78E-4474-AAE0-0570FD47F92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78E-4474-AAE0-0570FD47F92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78E-4474-AAE0-0570FD47F92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78E-4474-AAE0-0570FD47F9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kysymykset'!$F$634:$F$641</c:f>
              <c:strCache>
                <c:ptCount val="8"/>
                <c:pt idx="0">
                  <c:v>Riippumaton</c:v>
                </c:pt>
                <c:pt idx="1">
                  <c:v>Osaava</c:v>
                </c:pt>
                <c:pt idx="2">
                  <c:v>Johdonmukainen</c:v>
                </c:pt>
                <c:pt idx="3">
                  <c:v>Asioinnissa sujuva</c:v>
                </c:pt>
                <c:pt idx="4">
                  <c:v>Tuloksellinen</c:v>
                </c:pt>
                <c:pt idx="5">
                  <c:v>Eteenpäin katsova</c:v>
                </c:pt>
                <c:pt idx="6">
                  <c:v>Avoin</c:v>
                </c:pt>
                <c:pt idx="7">
                  <c:v>Uudistuva</c:v>
                </c:pt>
              </c:strCache>
            </c:strRef>
          </c:cat>
          <c:val>
            <c:numRef>
              <c:f>'Kaikki kysymykset'!$K$634:$K$641</c:f>
              <c:numCache>
                <c:formatCode>0%</c:formatCode>
                <c:ptCount val="8"/>
                <c:pt idx="0">
                  <c:v>2.6881720430107525E-3</c:v>
                </c:pt>
                <c:pt idx="1">
                  <c:v>8.2437275985663087E-3</c:v>
                </c:pt>
                <c:pt idx="2">
                  <c:v>2.7173913043478256E-3</c:v>
                </c:pt>
                <c:pt idx="3">
                  <c:v>2.2295536005213425E-2</c:v>
                </c:pt>
                <c:pt idx="4">
                  <c:v>1.6487455197132617E-2</c:v>
                </c:pt>
                <c:pt idx="5">
                  <c:v>4.2332667332667329E-2</c:v>
                </c:pt>
                <c:pt idx="6">
                  <c:v>4.1291951775822747E-2</c:v>
                </c:pt>
                <c:pt idx="7">
                  <c:v>4.2012288786482332E-2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78E-4474-AAE0-0570FD47F926}"/>
            </c:ext>
          </c:extLst>
        </c:ser>
        <c:ser>
          <c:idx val="7"/>
          <c:order val="5"/>
          <c:tx>
            <c:strRef>
              <c:f>'Kaikki kysymykset'!$L$633</c:f>
              <c:strCache>
                <c:ptCount val="1"/>
                <c:pt idx="0">
                  <c:v>En osaa sanoa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78E-4474-AAE0-0570FD47F92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78E-4474-AAE0-0570FD47F926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78E-4474-AAE0-0570FD47F9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kysymykset'!$F$634:$F$641</c:f>
              <c:strCache>
                <c:ptCount val="8"/>
                <c:pt idx="0">
                  <c:v>Riippumaton</c:v>
                </c:pt>
                <c:pt idx="1">
                  <c:v>Osaava</c:v>
                </c:pt>
                <c:pt idx="2">
                  <c:v>Johdonmukainen</c:v>
                </c:pt>
                <c:pt idx="3">
                  <c:v>Asioinnissa sujuva</c:v>
                </c:pt>
                <c:pt idx="4">
                  <c:v>Tuloksellinen</c:v>
                </c:pt>
                <c:pt idx="5">
                  <c:v>Eteenpäin katsova</c:v>
                </c:pt>
                <c:pt idx="6">
                  <c:v>Avoin</c:v>
                </c:pt>
                <c:pt idx="7">
                  <c:v>Uudistuva</c:v>
                </c:pt>
              </c:strCache>
            </c:strRef>
          </c:cat>
          <c:val>
            <c:numRef>
              <c:f>'Kaikki kysymykset'!$L$634:$L$641</c:f>
              <c:numCache>
                <c:formatCode>0%</c:formatCode>
                <c:ptCount val="8"/>
                <c:pt idx="0">
                  <c:v>8.369990224828934E-3</c:v>
                </c:pt>
                <c:pt idx="1">
                  <c:v>8.0645161290322578E-3</c:v>
                </c:pt>
                <c:pt idx="2">
                  <c:v>1.9021739130434784E-2</c:v>
                </c:pt>
                <c:pt idx="3">
                  <c:v>3.5557184750733141E-2</c:v>
                </c:pt>
                <c:pt idx="4">
                  <c:v>6.9325745938649153E-2</c:v>
                </c:pt>
                <c:pt idx="5">
                  <c:v>2.8575591075591076E-2</c:v>
                </c:pt>
                <c:pt idx="6">
                  <c:v>2.6881720430107525E-3</c:v>
                </c:pt>
                <c:pt idx="7">
                  <c:v>2.4551971326164875E-2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78E-4474-AAE0-0570FD47F9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6877312"/>
        <c:axId val="46887296"/>
      </c:barChart>
      <c:catAx>
        <c:axId val="468773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46887296"/>
        <c:crossesAt val="0"/>
        <c:auto val="1"/>
        <c:lblAlgn val="ctr"/>
        <c:lblOffset val="100"/>
        <c:noMultiLvlLbl val="0"/>
      </c:catAx>
      <c:valAx>
        <c:axId val="46887296"/>
        <c:scaling>
          <c:orientation val="minMax"/>
          <c:min val="0"/>
        </c:scaling>
        <c:delete val="0"/>
        <c:axPos val="t"/>
        <c:majorGridlines>
          <c:spPr>
            <a:ln w="9525">
              <a:solidFill>
                <a:srgbClr val="000000">
                  <a:lumMod val="50000"/>
                  <a:lumOff val="50000"/>
                </a:srgbClr>
              </a:solidFill>
            </a:ln>
          </c:spPr>
        </c:majorGridlines>
        <c:min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inorGridlines>
        <c:numFmt formatCode="0%" sourceLinked="1"/>
        <c:majorTickMark val="none"/>
        <c:minorTickMark val="none"/>
        <c:tickLblPos val="high"/>
        <c:spPr>
          <a:ln w="6350"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46877312"/>
        <c:crosses val="autoZero"/>
        <c:crossBetween val="between"/>
        <c:majorUnit val="0.1"/>
        <c:minorUnit val="0.05"/>
      </c:valAx>
      <c:spPr>
        <a:ln w="9525">
          <a:solidFill>
            <a:srgbClr val="878787"/>
          </a:solidFill>
        </a:ln>
      </c:spPr>
    </c:plotArea>
    <c:legend>
      <c:legendPos val="b"/>
      <c:layout>
        <c:manualLayout>
          <c:xMode val="edge"/>
          <c:yMode val="edge"/>
          <c:x val="0"/>
          <c:y val="0.91898340810294754"/>
          <c:w val="0.9339176514460521"/>
          <c:h val="6.9065318024882957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+mn-lt"/>
          <a:ea typeface="Tahoma" pitchFamily="34" charset="0"/>
          <a:cs typeface="Tahoma" pitchFamily="34" charset="0"/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0"/>
            </a:pPr>
            <a:r>
              <a:rPr lang="en-US"/>
              <a:t>Kuinka hyvin seuraavat väittämät kuvaavat Finanssivalvonnan toimintaa? Arvioi asteikolla 1–5, jossa 5 erittäin hyvin ja 1 tarkoittaa erittäin huonosti . 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40576000299873255"/>
          <c:y val="0.14146560147134896"/>
          <c:w val="0.56952416205338208"/>
          <c:h val="0.696181494234255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'Kaikki kysymykset'!$H$1062</c:f>
              <c:strCache>
                <c:ptCount val="1"/>
                <c:pt idx="0">
                  <c:v>5 Erittäin hyvin</c:v>
                </c:pt>
              </c:strCache>
            </c:strRef>
          </c:tx>
          <c:spPr>
            <a:solidFill>
              <a:srgbClr val="54AE0E"/>
            </a:solidFill>
            <a:ln w="9525"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kysymykset'!$G$1063:$G$1069</c:f>
              <c:strCache>
                <c:ptCount val="7"/>
                <c:pt idx="0">
                  <c:v>Finanssivalvonta on osa eurooppalaista valvontayhteisöä</c:v>
                </c:pt>
                <c:pt idx="1">
                  <c:v>Finanssivalvonta puuttuu tiukasti havaittuihin väärinkäytöksiin ja laiminlyönteihin</c:v>
                </c:pt>
                <c:pt idx="2">
                  <c:v>Finanssivalvonnan toiminta on johdonmukaista ja ennakoitavaa</c:v>
                </c:pt>
                <c:pt idx="3">
                  <c:v>Finanssivalvonta keskittyy toiminnassaan olennaisiin asioihin</c:v>
                </c:pt>
                <c:pt idx="4">
                  <c:v>Finanssivalvonnan ohjeet ovat selkeitä ja ymmärrettäviä</c:v>
                </c:pt>
                <c:pt idx="5">
                  <c:v>Finanssivalvonta suuntaa valvontaansa joustavasti toimintaympäristön muuttuessa</c:v>
                </c:pt>
                <c:pt idx="6">
                  <c:v>Finanssivalvonta valmistelee määräyksensä ja muun ohjeistuksensa avoimesti ja kuuntelee niiden valmistelussa kaikkia sidosryhmiään</c:v>
                </c:pt>
              </c:strCache>
            </c:strRef>
          </c:cat>
          <c:val>
            <c:numRef>
              <c:f>'Kaikki kysymykset'!$H$1063:$H$1069</c:f>
              <c:numCache>
                <c:formatCode>0%</c:formatCode>
                <c:ptCount val="7"/>
                <c:pt idx="0">
                  <c:v>0.37127321603128055</c:v>
                </c:pt>
                <c:pt idx="1">
                  <c:v>0.33679071824233114</c:v>
                </c:pt>
                <c:pt idx="2">
                  <c:v>0.13061202082941215</c:v>
                </c:pt>
                <c:pt idx="3">
                  <c:v>0.11645487129358098</c:v>
                </c:pt>
                <c:pt idx="4">
                  <c:v>0.11676209095563936</c:v>
                </c:pt>
                <c:pt idx="5">
                  <c:v>0.10119629474468184</c:v>
                </c:pt>
                <c:pt idx="6">
                  <c:v>0.15659125820416142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97-4BD9-B2B5-9683CCD1111C}"/>
            </c:ext>
          </c:extLst>
        </c:ser>
        <c:ser>
          <c:idx val="2"/>
          <c:order val="1"/>
          <c:tx>
            <c:strRef>
              <c:f>'Kaikki kysymykset'!$I$1062</c:f>
              <c:strCache>
                <c:ptCount val="1"/>
                <c:pt idx="0">
                  <c:v>4 Melko hyvin</c:v>
                </c:pt>
              </c:strCache>
            </c:strRef>
          </c:tx>
          <c:spPr>
            <a:solidFill>
              <a:srgbClr val="BFFF9B"/>
            </a:solidFill>
            <a:ln w="9525"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kysymykset'!$G$1063:$G$1069</c:f>
              <c:strCache>
                <c:ptCount val="7"/>
                <c:pt idx="0">
                  <c:v>Finanssivalvonta on osa eurooppalaista valvontayhteisöä</c:v>
                </c:pt>
                <c:pt idx="1">
                  <c:v>Finanssivalvonta puuttuu tiukasti havaittuihin väärinkäytöksiin ja laiminlyönteihin</c:v>
                </c:pt>
                <c:pt idx="2">
                  <c:v>Finanssivalvonnan toiminta on johdonmukaista ja ennakoitavaa</c:v>
                </c:pt>
                <c:pt idx="3">
                  <c:v>Finanssivalvonta keskittyy toiminnassaan olennaisiin asioihin</c:v>
                </c:pt>
                <c:pt idx="4">
                  <c:v>Finanssivalvonnan ohjeet ovat selkeitä ja ymmärrettäviä</c:v>
                </c:pt>
                <c:pt idx="5">
                  <c:v>Finanssivalvonta suuntaa valvontaansa joustavasti toimintaympäristön muuttuessa</c:v>
                </c:pt>
                <c:pt idx="6">
                  <c:v>Finanssivalvonta valmistelee määräyksensä ja muun ohjeistuksensa avoimesti ja kuuntelee niiden valmistelussa kaikkia sidosryhmiään</c:v>
                </c:pt>
              </c:strCache>
            </c:strRef>
          </c:cat>
          <c:val>
            <c:numRef>
              <c:f>'Kaikki kysymykset'!$I$1063:$I$1069</c:f>
              <c:numCache>
                <c:formatCode>0%</c:formatCode>
                <c:ptCount val="7"/>
                <c:pt idx="0">
                  <c:v>0.45119338546757903</c:v>
                </c:pt>
                <c:pt idx="1">
                  <c:v>0.48303891449052738</c:v>
                </c:pt>
                <c:pt idx="2">
                  <c:v>0.42042944977727587</c:v>
                </c:pt>
                <c:pt idx="3">
                  <c:v>0.43148419680677746</c:v>
                </c:pt>
                <c:pt idx="4">
                  <c:v>0.37889843131778622</c:v>
                </c:pt>
                <c:pt idx="5">
                  <c:v>0.42662686775590009</c:v>
                </c:pt>
                <c:pt idx="6">
                  <c:v>0.28433994321091099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97-4BD9-B2B5-9683CCD1111C}"/>
            </c:ext>
          </c:extLst>
        </c:ser>
        <c:ser>
          <c:idx val="3"/>
          <c:order val="2"/>
          <c:tx>
            <c:strRef>
              <c:f>'Kaikki kysymykset'!$J$1062</c:f>
              <c:strCache>
                <c:ptCount val="1"/>
                <c:pt idx="0">
                  <c:v>3 Ei hyvin eikä huonosti</c:v>
                </c:pt>
              </c:strCache>
            </c:strRef>
          </c:tx>
          <c:spPr>
            <a:solidFill>
              <a:srgbClr val="FFFF79"/>
            </a:solidFill>
            <a:ln w="9525"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kysymykset'!$G$1063:$G$1069</c:f>
              <c:strCache>
                <c:ptCount val="7"/>
                <c:pt idx="0">
                  <c:v>Finanssivalvonta on osa eurooppalaista valvontayhteisöä</c:v>
                </c:pt>
                <c:pt idx="1">
                  <c:v>Finanssivalvonta puuttuu tiukasti havaittuihin väärinkäytöksiin ja laiminlyönteihin</c:v>
                </c:pt>
                <c:pt idx="2">
                  <c:v>Finanssivalvonnan toiminta on johdonmukaista ja ennakoitavaa</c:v>
                </c:pt>
                <c:pt idx="3">
                  <c:v>Finanssivalvonta keskittyy toiminnassaan olennaisiin asioihin</c:v>
                </c:pt>
                <c:pt idx="4">
                  <c:v>Finanssivalvonnan ohjeet ovat selkeitä ja ymmärrettäviä</c:v>
                </c:pt>
                <c:pt idx="5">
                  <c:v>Finanssivalvonta suuntaa valvontaansa joustavasti toimintaympäristön muuttuessa</c:v>
                </c:pt>
                <c:pt idx="6">
                  <c:v>Finanssivalvonta valmistelee määräyksensä ja muun ohjeistuksensa avoimesti ja kuuntelee niiden valmistelussa kaikkia sidosryhmiään</c:v>
                </c:pt>
              </c:strCache>
            </c:strRef>
          </c:cat>
          <c:val>
            <c:numRef>
              <c:f>'Kaikki kysymykset'!$J$1063:$J$1069</c:f>
              <c:numCache>
                <c:formatCode>0%</c:formatCode>
                <c:ptCount val="7"/>
                <c:pt idx="0">
                  <c:v>0.12513033561420658</c:v>
                </c:pt>
                <c:pt idx="1">
                  <c:v>0.10047595773402225</c:v>
                </c:pt>
                <c:pt idx="2">
                  <c:v>0.29730143045360435</c:v>
                </c:pt>
                <c:pt idx="3">
                  <c:v>0.2782624633431085</c:v>
                </c:pt>
                <c:pt idx="4">
                  <c:v>0.32690499464693018</c:v>
                </c:pt>
                <c:pt idx="5">
                  <c:v>0.2530407764278732</c:v>
                </c:pt>
                <c:pt idx="6">
                  <c:v>0.30804356933389188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97-4BD9-B2B5-9683CCD1111C}"/>
            </c:ext>
          </c:extLst>
        </c:ser>
        <c:ser>
          <c:idx val="4"/>
          <c:order val="3"/>
          <c:tx>
            <c:strRef>
              <c:f>'Kaikki kysymykset'!$K$1062</c:f>
              <c:strCache>
                <c:ptCount val="1"/>
                <c:pt idx="0">
                  <c:v>2 Melko huonosti</c:v>
                </c:pt>
              </c:strCache>
            </c:strRef>
          </c:tx>
          <c:spPr>
            <a:solidFill>
              <a:srgbClr val="FDCFE1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97-4BD9-B2B5-9683CCD111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kysymykset'!$G$1063:$G$1069</c:f>
              <c:strCache>
                <c:ptCount val="7"/>
                <c:pt idx="0">
                  <c:v>Finanssivalvonta on osa eurooppalaista valvontayhteisöä</c:v>
                </c:pt>
                <c:pt idx="1">
                  <c:v>Finanssivalvonta puuttuu tiukasti havaittuihin väärinkäytöksiin ja laiminlyönteihin</c:v>
                </c:pt>
                <c:pt idx="2">
                  <c:v>Finanssivalvonnan toiminta on johdonmukaista ja ennakoitavaa</c:v>
                </c:pt>
                <c:pt idx="3">
                  <c:v>Finanssivalvonta keskittyy toiminnassaan olennaisiin asioihin</c:v>
                </c:pt>
                <c:pt idx="4">
                  <c:v>Finanssivalvonnan ohjeet ovat selkeitä ja ymmärrettäviä</c:v>
                </c:pt>
                <c:pt idx="5">
                  <c:v>Finanssivalvonta suuntaa valvontaansa joustavasti toimintaympäristön muuttuessa</c:v>
                </c:pt>
                <c:pt idx="6">
                  <c:v>Finanssivalvonta valmistelee määräyksensä ja muun ohjeistuksensa avoimesti ja kuuntelee niiden valmistelussa kaikkia sidosryhmiään</c:v>
                </c:pt>
              </c:strCache>
            </c:strRef>
          </c:cat>
          <c:val>
            <c:numRef>
              <c:f>'Kaikki kysymykset'!$K$1063:$K$1069</c:f>
              <c:numCache>
                <c:formatCode>0%</c:formatCode>
                <c:ptCount val="7"/>
                <c:pt idx="0">
                  <c:v>2.6881720430107525E-3</c:v>
                </c:pt>
                <c:pt idx="1">
                  <c:v>4.280593958013313E-2</c:v>
                </c:pt>
                <c:pt idx="2">
                  <c:v>0.12942389735867998</c:v>
                </c:pt>
                <c:pt idx="3">
                  <c:v>0.10056207233626589</c:v>
                </c:pt>
                <c:pt idx="4">
                  <c:v>0.12251896848671043</c:v>
                </c:pt>
                <c:pt idx="5">
                  <c:v>0.12600079132337197</c:v>
                </c:pt>
                <c:pt idx="6">
                  <c:v>0.12312991667830378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97-4BD9-B2B5-9683CCD1111C}"/>
            </c:ext>
          </c:extLst>
        </c:ser>
        <c:ser>
          <c:idx val="6"/>
          <c:order val="4"/>
          <c:tx>
            <c:strRef>
              <c:f>'Kaikki kysymykset'!$L$1062</c:f>
              <c:strCache>
                <c:ptCount val="1"/>
                <c:pt idx="0">
                  <c:v>1 Erittäin huonosti</c:v>
                </c:pt>
              </c:strCache>
            </c:strRef>
          </c:tx>
          <c:spPr>
            <a:solidFill>
              <a:srgbClr val="F3297B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D97-4BD9-B2B5-9683CCD1111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D97-4BD9-B2B5-9683CCD111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kysymykset'!$G$1063:$G$1069</c:f>
              <c:strCache>
                <c:ptCount val="7"/>
                <c:pt idx="0">
                  <c:v>Finanssivalvonta on osa eurooppalaista valvontayhteisöä</c:v>
                </c:pt>
                <c:pt idx="1">
                  <c:v>Finanssivalvonta puuttuu tiukasti havaittuihin väärinkäytöksiin ja laiminlyönteihin</c:v>
                </c:pt>
                <c:pt idx="2">
                  <c:v>Finanssivalvonnan toiminta on johdonmukaista ja ennakoitavaa</c:v>
                </c:pt>
                <c:pt idx="3">
                  <c:v>Finanssivalvonta keskittyy toiminnassaan olennaisiin asioihin</c:v>
                </c:pt>
                <c:pt idx="4">
                  <c:v>Finanssivalvonnan ohjeet ovat selkeitä ja ymmärrettäviä</c:v>
                </c:pt>
                <c:pt idx="5">
                  <c:v>Finanssivalvonta suuntaa valvontaansa joustavasti toimintaympäristön muuttuessa</c:v>
                </c:pt>
                <c:pt idx="6">
                  <c:v>Finanssivalvonta valmistelee määräyksensä ja muun ohjeistuksensa avoimesti ja kuuntelee niiden valmistelussa kaikkia sidosryhmiään</c:v>
                </c:pt>
              </c:strCache>
            </c:strRef>
          </c:cat>
          <c:val>
            <c:numRef>
              <c:f>'Kaikki kysymykset'!$L$1063:$L$1069</c:f>
              <c:numCache>
                <c:formatCode>0%</c:formatCode>
                <c:ptCount val="7"/>
                <c:pt idx="0">
                  <c:v>2.6881720430107525E-3</c:v>
                </c:pt>
                <c:pt idx="1">
                  <c:v>1.4592933947772656E-2</c:v>
                </c:pt>
                <c:pt idx="2">
                  <c:v>1.408102766798419E-2</c:v>
                </c:pt>
                <c:pt idx="3">
                  <c:v>3.8620071684587816E-2</c:v>
                </c:pt>
                <c:pt idx="4">
                  <c:v>1.9969278033794162E-2</c:v>
                </c:pt>
                <c:pt idx="5">
                  <c:v>3.3589349718381976E-2</c:v>
                </c:pt>
                <c:pt idx="6">
                  <c:v>3.1080389144905275E-2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D97-4BD9-B2B5-9683CCD1111C}"/>
            </c:ext>
          </c:extLst>
        </c:ser>
        <c:ser>
          <c:idx val="7"/>
          <c:order val="5"/>
          <c:tx>
            <c:strRef>
              <c:f>'Kaikki kysymykset'!$M$1062</c:f>
              <c:strCache>
                <c:ptCount val="1"/>
                <c:pt idx="0">
                  <c:v>En osaa sanoa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D97-4BD9-B2B5-9683CCD111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kysymykset'!$G$1063:$G$1069</c:f>
              <c:strCache>
                <c:ptCount val="7"/>
                <c:pt idx="0">
                  <c:v>Finanssivalvonta on osa eurooppalaista valvontayhteisöä</c:v>
                </c:pt>
                <c:pt idx="1">
                  <c:v>Finanssivalvonta puuttuu tiukasti havaittuihin väärinkäytöksiin ja laiminlyönteihin</c:v>
                </c:pt>
                <c:pt idx="2">
                  <c:v>Finanssivalvonnan toiminta on johdonmukaista ja ennakoitavaa</c:v>
                </c:pt>
                <c:pt idx="3">
                  <c:v>Finanssivalvonta keskittyy toiminnassaan olennaisiin asioihin</c:v>
                </c:pt>
                <c:pt idx="4">
                  <c:v>Finanssivalvonnan ohjeet ovat selkeitä ja ymmärrettäviä</c:v>
                </c:pt>
                <c:pt idx="5">
                  <c:v>Finanssivalvonta suuntaa valvontaansa joustavasti toimintaympäristön muuttuessa</c:v>
                </c:pt>
                <c:pt idx="6">
                  <c:v>Finanssivalvonta valmistelee määräyksensä ja muun ohjeistuksensa avoimesti ja kuuntelee niiden valmistelussa kaikkia sidosryhmiään</c:v>
                </c:pt>
              </c:strCache>
            </c:strRef>
          </c:cat>
          <c:val>
            <c:numRef>
              <c:f>'Kaikki kysymykset'!$M$1063:$M$1069</c:f>
              <c:numCache>
                <c:formatCode>0%</c:formatCode>
                <c:ptCount val="7"/>
                <c:pt idx="0">
                  <c:v>4.7026718800912352E-2</c:v>
                </c:pt>
                <c:pt idx="1">
                  <c:v>2.2295536005213425E-2</c:v>
                </c:pt>
                <c:pt idx="2">
                  <c:v>8.152173913043478E-3</c:v>
                </c:pt>
                <c:pt idx="3">
                  <c:v>3.461632453567938E-2</c:v>
                </c:pt>
                <c:pt idx="4">
                  <c:v>3.4946236559139782E-2</c:v>
                </c:pt>
                <c:pt idx="5">
                  <c:v>5.9545920029791005E-2</c:v>
                </c:pt>
                <c:pt idx="6">
                  <c:v>9.6814923427826646E-2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D97-4BD9-B2B5-9683CCD111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6877312"/>
        <c:axId val="46887296"/>
      </c:barChart>
      <c:catAx>
        <c:axId val="468773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46887296"/>
        <c:crossesAt val="0"/>
        <c:auto val="1"/>
        <c:lblAlgn val="ctr"/>
        <c:lblOffset val="100"/>
        <c:noMultiLvlLbl val="0"/>
      </c:catAx>
      <c:valAx>
        <c:axId val="46887296"/>
        <c:scaling>
          <c:orientation val="minMax"/>
          <c:min val="0"/>
        </c:scaling>
        <c:delete val="0"/>
        <c:axPos val="t"/>
        <c:majorGridlines>
          <c:spPr>
            <a:ln w="9525">
              <a:solidFill>
                <a:srgbClr val="000000">
                  <a:lumMod val="50000"/>
                  <a:lumOff val="50000"/>
                </a:srgbClr>
              </a:solidFill>
            </a:ln>
          </c:spPr>
        </c:majorGridlines>
        <c:min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inorGridlines>
        <c:numFmt formatCode="0%" sourceLinked="1"/>
        <c:majorTickMark val="none"/>
        <c:minorTickMark val="none"/>
        <c:tickLblPos val="high"/>
        <c:spPr>
          <a:ln w="6350"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46877312"/>
        <c:crosses val="autoZero"/>
        <c:crossBetween val="between"/>
        <c:majorUnit val="0.1"/>
        <c:minorUnit val="0.05"/>
      </c:valAx>
      <c:spPr>
        <a:ln w="9525">
          <a:solidFill>
            <a:srgbClr val="878787"/>
          </a:solidFill>
        </a:ln>
      </c:spPr>
    </c:plotArea>
    <c:legend>
      <c:legendPos val="b"/>
      <c:layout>
        <c:manualLayout>
          <c:xMode val="edge"/>
          <c:yMode val="edge"/>
          <c:x val="0"/>
          <c:y val="0.92661014270858022"/>
          <c:w val="0.89612952650481337"/>
          <c:h val="7.1739016860508487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+mn-lt"/>
          <a:ea typeface="Tahoma" pitchFamily="34" charset="0"/>
          <a:cs typeface="Tahoma" pitchFamily="34" charset="0"/>
        </a:defRPr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0"/>
            </a:pPr>
            <a:r>
              <a:rPr lang="en-US"/>
              <a:t>Kuinka hyvin Finanssivalvonta on mielestäsi onnistunut edistämään seuraavia asioita? Vastaa asteikoilla 1–5, missä 5 tarkoittaa erittäin hyvin ja 1 erittäin huonosti. 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41195309828879545"/>
          <c:y val="0.15473700160406292"/>
          <c:w val="0.55969858327734368"/>
          <c:h val="0.6590216554395250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'Kaikki kysymykset'!$G$1441</c:f>
              <c:strCache>
                <c:ptCount val="1"/>
                <c:pt idx="0">
                  <c:v>5 Erittäin hyvin</c:v>
                </c:pt>
              </c:strCache>
            </c:strRef>
          </c:tx>
          <c:spPr>
            <a:solidFill>
              <a:srgbClr val="54AE0E"/>
            </a:solidFill>
            <a:ln w="9525"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kysymykset'!$F$1442:$F$1446</c:f>
              <c:strCache>
                <c:ptCount val="5"/>
                <c:pt idx="0">
                  <c:v>Finanssimarkkinoiden vakaus</c:v>
                </c:pt>
                <c:pt idx="1">
                  <c:v>Luottamus finanssimarkkinoiden toimintaan</c:v>
                </c:pt>
                <c:pt idx="2">
                  <c:v>Valvottavien sääntelyn mukaisen toiminnan varmistaminen</c:v>
                </c:pt>
                <c:pt idx="3">
                  <c:v>Asiakkaan ja sijoittajan suoja</c:v>
                </c:pt>
                <c:pt idx="4">
                  <c:v>Kansainvälinen valvontayhteistyö</c:v>
                </c:pt>
              </c:strCache>
            </c:strRef>
          </c:cat>
          <c:val>
            <c:numRef>
              <c:f>'Kaikki kysymykset'!$G$1442:$G$1446</c:f>
              <c:numCache>
                <c:formatCode>0%</c:formatCode>
                <c:ptCount val="5"/>
                <c:pt idx="0">
                  <c:v>0.26706349206349211</c:v>
                </c:pt>
                <c:pt idx="1">
                  <c:v>0.29126984126984129</c:v>
                </c:pt>
                <c:pt idx="2">
                  <c:v>0.19548696178648867</c:v>
                </c:pt>
                <c:pt idx="3">
                  <c:v>0.2538099696807562</c:v>
                </c:pt>
                <c:pt idx="4">
                  <c:v>0.20656565656565656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97-4B3A-B9C4-4D67023420C7}"/>
            </c:ext>
          </c:extLst>
        </c:ser>
        <c:ser>
          <c:idx val="2"/>
          <c:order val="1"/>
          <c:tx>
            <c:strRef>
              <c:f>'Kaikki kysymykset'!$H$1441</c:f>
              <c:strCache>
                <c:ptCount val="1"/>
                <c:pt idx="0">
                  <c:v>4 Melko hyvin</c:v>
                </c:pt>
              </c:strCache>
            </c:strRef>
          </c:tx>
          <c:spPr>
            <a:solidFill>
              <a:srgbClr val="BFFF9B"/>
            </a:solidFill>
            <a:ln w="9525"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kysymykset'!$F$1442:$F$1446</c:f>
              <c:strCache>
                <c:ptCount val="5"/>
                <c:pt idx="0">
                  <c:v>Finanssimarkkinoiden vakaus</c:v>
                </c:pt>
                <c:pt idx="1">
                  <c:v>Luottamus finanssimarkkinoiden toimintaan</c:v>
                </c:pt>
                <c:pt idx="2">
                  <c:v>Valvottavien sääntelyn mukaisen toiminnan varmistaminen</c:v>
                </c:pt>
                <c:pt idx="3">
                  <c:v>Asiakkaan ja sijoittajan suoja</c:v>
                </c:pt>
                <c:pt idx="4">
                  <c:v>Kansainvälinen valvontayhteistyö</c:v>
                </c:pt>
              </c:strCache>
            </c:strRef>
          </c:cat>
          <c:val>
            <c:numRef>
              <c:f>'Kaikki kysymykset'!$H$1442:$H$1446</c:f>
              <c:numCache>
                <c:formatCode>0%</c:formatCode>
                <c:ptCount val="5"/>
                <c:pt idx="0">
                  <c:v>0.46289682539682542</c:v>
                </c:pt>
                <c:pt idx="1">
                  <c:v>0.48253968253968249</c:v>
                </c:pt>
                <c:pt idx="2">
                  <c:v>0.51866723115244706</c:v>
                </c:pt>
                <c:pt idx="3">
                  <c:v>0.49959871589085081</c:v>
                </c:pt>
                <c:pt idx="4">
                  <c:v>0.35321969696969702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97-4B3A-B9C4-4D67023420C7}"/>
            </c:ext>
          </c:extLst>
        </c:ser>
        <c:ser>
          <c:idx val="3"/>
          <c:order val="2"/>
          <c:tx>
            <c:strRef>
              <c:f>'Kaikki kysymykset'!$I$1441</c:f>
              <c:strCache>
                <c:ptCount val="1"/>
                <c:pt idx="0">
                  <c:v>3 Ei hyvin eikä huonosti</c:v>
                </c:pt>
              </c:strCache>
            </c:strRef>
          </c:tx>
          <c:spPr>
            <a:solidFill>
              <a:srgbClr val="FFFF79"/>
            </a:solidFill>
            <a:ln w="9525"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kysymykset'!$F$1442:$F$1446</c:f>
              <c:strCache>
                <c:ptCount val="5"/>
                <c:pt idx="0">
                  <c:v>Finanssimarkkinoiden vakaus</c:v>
                </c:pt>
                <c:pt idx="1">
                  <c:v>Luottamus finanssimarkkinoiden toimintaan</c:v>
                </c:pt>
                <c:pt idx="2">
                  <c:v>Valvottavien sääntelyn mukaisen toiminnan varmistaminen</c:v>
                </c:pt>
                <c:pt idx="3">
                  <c:v>Asiakkaan ja sijoittajan suoja</c:v>
                </c:pt>
                <c:pt idx="4">
                  <c:v>Kansainvälinen valvontayhteistyö</c:v>
                </c:pt>
              </c:strCache>
            </c:strRef>
          </c:cat>
          <c:val>
            <c:numRef>
              <c:f>'Kaikki kysymykset'!$I$1442:$I$1446</c:f>
              <c:numCache>
                <c:formatCode>0%</c:formatCode>
                <c:ptCount val="5"/>
                <c:pt idx="0">
                  <c:v>0.15654761904761907</c:v>
                </c:pt>
                <c:pt idx="1">
                  <c:v>0.15734126984126984</c:v>
                </c:pt>
                <c:pt idx="2">
                  <c:v>0.22187075195650005</c:v>
                </c:pt>
                <c:pt idx="3">
                  <c:v>0.13409354378455501</c:v>
                </c:pt>
                <c:pt idx="4">
                  <c:v>0.19835858585858587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E97-4B3A-B9C4-4D67023420C7}"/>
            </c:ext>
          </c:extLst>
        </c:ser>
        <c:ser>
          <c:idx val="4"/>
          <c:order val="3"/>
          <c:tx>
            <c:strRef>
              <c:f>'Kaikki kysymykset'!$J$1441</c:f>
              <c:strCache>
                <c:ptCount val="1"/>
                <c:pt idx="0">
                  <c:v>2 Melko huonosti</c:v>
                </c:pt>
              </c:strCache>
            </c:strRef>
          </c:tx>
          <c:spPr>
            <a:solidFill>
              <a:srgbClr val="FDCFE1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kysymykset'!$F$1442:$F$1446</c:f>
              <c:strCache>
                <c:ptCount val="5"/>
                <c:pt idx="0">
                  <c:v>Finanssimarkkinoiden vakaus</c:v>
                </c:pt>
                <c:pt idx="1">
                  <c:v>Luottamus finanssimarkkinoiden toimintaan</c:v>
                </c:pt>
                <c:pt idx="2">
                  <c:v>Valvottavien sääntelyn mukaisen toiminnan varmistaminen</c:v>
                </c:pt>
                <c:pt idx="3">
                  <c:v>Asiakkaan ja sijoittajan suoja</c:v>
                </c:pt>
                <c:pt idx="4">
                  <c:v>Kansainvälinen valvontayhteistyö</c:v>
                </c:pt>
              </c:strCache>
            </c:strRef>
          </c:cat>
          <c:val>
            <c:numRef>
              <c:f>'Kaikki kysymykset'!$J$1442:$J$1446</c:f>
              <c:numCache>
                <c:formatCode>0%</c:formatCode>
                <c:ptCount val="5"/>
                <c:pt idx="0">
                  <c:v>2.5793650793650792E-2</c:v>
                </c:pt>
                <c:pt idx="1">
                  <c:v>3.4722222222222224E-2</c:v>
                </c:pt>
                <c:pt idx="2">
                  <c:v>2.2663432073544432E-2</c:v>
                </c:pt>
                <c:pt idx="3">
                  <c:v>4.3336454431960054E-2</c:v>
                </c:pt>
                <c:pt idx="4">
                  <c:v>6.2941919191919188E-2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E97-4B3A-B9C4-4D67023420C7}"/>
            </c:ext>
          </c:extLst>
        </c:ser>
        <c:ser>
          <c:idx val="6"/>
          <c:order val="4"/>
          <c:tx>
            <c:strRef>
              <c:f>'Kaikki kysymykset'!$K$1441</c:f>
              <c:strCache>
                <c:ptCount val="1"/>
                <c:pt idx="0">
                  <c:v>1 Erittäin huonosti</c:v>
                </c:pt>
              </c:strCache>
            </c:strRef>
          </c:tx>
          <c:spPr>
            <a:solidFill>
              <a:srgbClr val="F3297B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E97-4B3A-B9C4-4D67023420C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97-4B3A-B9C4-4D67023420C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E97-4B3A-B9C4-4D67023420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kysymykset'!$F$1442:$F$1446</c:f>
              <c:strCache>
                <c:ptCount val="5"/>
                <c:pt idx="0">
                  <c:v>Finanssimarkkinoiden vakaus</c:v>
                </c:pt>
                <c:pt idx="1">
                  <c:v>Luottamus finanssimarkkinoiden toimintaan</c:v>
                </c:pt>
                <c:pt idx="2">
                  <c:v>Valvottavien sääntelyn mukaisen toiminnan varmistaminen</c:v>
                </c:pt>
                <c:pt idx="3">
                  <c:v>Asiakkaan ja sijoittajan suoja</c:v>
                </c:pt>
                <c:pt idx="4">
                  <c:v>Kansainvälinen valvontayhteistyö</c:v>
                </c:pt>
              </c:strCache>
            </c:strRef>
          </c:cat>
          <c:val>
            <c:numRef>
              <c:f>'Kaikki kysymykset'!$K$1442:$K$1446</c:f>
              <c:numCache>
                <c:formatCode>0%</c:formatCode>
                <c:ptCount val="5"/>
                <c:pt idx="0">
                  <c:v>0</c:v>
                </c:pt>
                <c:pt idx="1">
                  <c:v>2.7777777777777779E-3</c:v>
                </c:pt>
                <c:pt idx="2">
                  <c:v>2.1648701682705232E-2</c:v>
                </c:pt>
                <c:pt idx="3">
                  <c:v>1.8117977528089888E-2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E97-4B3A-B9C4-4D67023420C7}"/>
            </c:ext>
          </c:extLst>
        </c:ser>
        <c:ser>
          <c:idx val="7"/>
          <c:order val="5"/>
          <c:tx>
            <c:strRef>
              <c:f>'Kaikki kysymykset'!$L$1441</c:f>
              <c:strCache>
                <c:ptCount val="1"/>
                <c:pt idx="0">
                  <c:v>En osaa sanoa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kysymykset'!$F$1442:$F$1446</c:f>
              <c:strCache>
                <c:ptCount val="5"/>
                <c:pt idx="0">
                  <c:v>Finanssimarkkinoiden vakaus</c:v>
                </c:pt>
                <c:pt idx="1">
                  <c:v>Luottamus finanssimarkkinoiden toimintaan</c:v>
                </c:pt>
                <c:pt idx="2">
                  <c:v>Valvottavien sääntelyn mukaisen toiminnan varmistaminen</c:v>
                </c:pt>
                <c:pt idx="3">
                  <c:v>Asiakkaan ja sijoittajan suoja</c:v>
                </c:pt>
                <c:pt idx="4">
                  <c:v>Kansainvälinen valvontayhteistyö</c:v>
                </c:pt>
              </c:strCache>
            </c:strRef>
          </c:cat>
          <c:val>
            <c:numRef>
              <c:f>'Kaikki kysymykset'!$L$1442:$L$1446</c:f>
              <c:numCache>
                <c:formatCode>0%</c:formatCode>
                <c:ptCount val="5"/>
                <c:pt idx="0">
                  <c:v>8.7698412698412706E-2</c:v>
                </c:pt>
                <c:pt idx="1">
                  <c:v>3.1349206349206349E-2</c:v>
                </c:pt>
                <c:pt idx="2">
                  <c:v>1.9662921348314606E-2</c:v>
                </c:pt>
                <c:pt idx="3">
                  <c:v>5.1043338683788124E-2</c:v>
                </c:pt>
                <c:pt idx="4">
                  <c:v>0.17891414141414141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E97-4B3A-B9C4-4D67023420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6877312"/>
        <c:axId val="46887296"/>
      </c:barChart>
      <c:catAx>
        <c:axId val="468773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46887296"/>
        <c:crossesAt val="0"/>
        <c:auto val="1"/>
        <c:lblAlgn val="ctr"/>
        <c:lblOffset val="100"/>
        <c:noMultiLvlLbl val="0"/>
      </c:catAx>
      <c:valAx>
        <c:axId val="46887296"/>
        <c:scaling>
          <c:orientation val="minMax"/>
          <c:min val="0"/>
        </c:scaling>
        <c:delete val="0"/>
        <c:axPos val="t"/>
        <c:majorGridlines>
          <c:spPr>
            <a:ln w="9525">
              <a:solidFill>
                <a:srgbClr val="000000">
                  <a:lumMod val="50000"/>
                  <a:lumOff val="50000"/>
                </a:srgbClr>
              </a:solidFill>
            </a:ln>
          </c:spPr>
        </c:majorGridlines>
        <c:min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inorGridlines>
        <c:numFmt formatCode="0%" sourceLinked="1"/>
        <c:majorTickMark val="none"/>
        <c:minorTickMark val="none"/>
        <c:tickLblPos val="high"/>
        <c:spPr>
          <a:ln w="6350"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46877312"/>
        <c:crosses val="autoZero"/>
        <c:crossBetween val="between"/>
        <c:majorUnit val="0.1"/>
        <c:minorUnit val="0.05"/>
      </c:valAx>
      <c:spPr>
        <a:ln w="9525">
          <a:solidFill>
            <a:srgbClr val="878787"/>
          </a:solidFill>
        </a:ln>
      </c:spPr>
    </c:plotArea>
    <c:legend>
      <c:legendPos val="b"/>
      <c:layout>
        <c:manualLayout>
          <c:xMode val="edge"/>
          <c:yMode val="edge"/>
          <c:x val="6.0410819367619478E-3"/>
          <c:y val="0.90286952079337757"/>
          <c:w val="0.90468934350136831"/>
          <c:h val="9.54796775154267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+mn-lt"/>
          <a:ea typeface="Tahoma" pitchFamily="34" charset="0"/>
          <a:cs typeface="Tahoma" pitchFamily="34" charset="0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0"/>
            </a:pPr>
            <a:r>
              <a:rPr lang="en-US"/>
              <a:t>Kuinka tyytyväinen olet Finanssivalvonnan ja edustamasi organisaation väliseen vuorovaikutukseen ja yhteydenpitoon kokonaisuudessaan?</a:t>
            </a:r>
          </a:p>
          <a:p>
            <a:pPr>
              <a:defRPr sz="1600" b="0"/>
            </a:pPr>
            <a:r>
              <a:rPr lang="en-US"/>
              <a:t>Kaikki vastaajat (n=189)</a:t>
            </a:r>
          </a:p>
        </c:rich>
      </c:tx>
      <c:layout>
        <c:manualLayout>
          <c:xMode val="edge"/>
          <c:yMode val="edge"/>
          <c:x val="5.8571806759799165E-2"/>
          <c:y val="4.24546865284838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173058228832508"/>
          <c:y val="0.26628432710909899"/>
          <c:w val="0.44304631131687411"/>
          <c:h val="0.74038089963373011"/>
        </c:manualLayout>
      </c:layout>
      <c:pieChart>
        <c:varyColors val="0"/>
        <c:ser>
          <c:idx val="0"/>
          <c:order val="0"/>
          <c:tx>
            <c:strRef>
              <c:f>'Kaikki kysymykset'!$B$1723</c:f>
              <c:strCache>
                <c:ptCount val="1"/>
                <c:pt idx="0">
                  <c:v>Kaikki vastaajat (n=189)</c:v>
                </c:pt>
              </c:strCache>
            </c:strRef>
          </c:tx>
          <c:spPr>
            <a:solidFill>
              <a:srgbClr val="C239CE">
                <a:alpha val="80000"/>
              </a:srgbClr>
            </a:solidFill>
            <a:ln w="12700">
              <a:solidFill>
                <a:sysClr val="windowText" lastClr="000000"/>
              </a:solidFill>
            </a:ln>
          </c:spPr>
          <c:explosion val="4"/>
          <c:dPt>
            <c:idx val="0"/>
            <c:bubble3D val="0"/>
            <c:spPr>
              <a:solidFill>
                <a:srgbClr val="54AE0E"/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B4D-4953-B6FE-2C0BAAEA3531}"/>
              </c:ext>
            </c:extLst>
          </c:dPt>
          <c:dPt>
            <c:idx val="1"/>
            <c:bubble3D val="0"/>
            <c:spPr>
              <a:solidFill>
                <a:srgbClr val="54AE0E">
                  <a:lumMod val="40000"/>
                  <a:lumOff val="60000"/>
                </a:srgbClr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B4D-4953-B6FE-2C0BAAEA3531}"/>
              </c:ext>
            </c:extLst>
          </c:dPt>
          <c:dPt>
            <c:idx val="2"/>
            <c:bubble3D val="0"/>
            <c:spPr>
              <a:solidFill>
                <a:srgbClr val="F3297B">
                  <a:lumMod val="40000"/>
                  <a:lumOff val="60000"/>
                </a:srgbClr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8B4D-4953-B6FE-2C0BAAEA3531}"/>
              </c:ext>
            </c:extLst>
          </c:dPt>
          <c:dPt>
            <c:idx val="3"/>
            <c:bubble3D val="0"/>
            <c:spPr>
              <a:solidFill>
                <a:srgbClr val="F3297B"/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8B4D-4953-B6FE-2C0BAAEA3531}"/>
              </c:ext>
            </c:extLst>
          </c:dPt>
          <c:dPt>
            <c:idx val="4"/>
            <c:bubble3D val="0"/>
            <c:spPr>
              <a:solidFill>
                <a:sysClr val="window" lastClr="FFFFFF">
                  <a:lumMod val="85000"/>
                </a:sysClr>
              </a:solidFill>
              <a:ln w="12700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8B4D-4953-B6FE-2C0BAAEA3531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4D-4953-B6FE-2C0BAAEA3531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B4D-4953-B6FE-2C0BAAEA3531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B4D-4953-B6FE-2C0BAAEA3531}"/>
                </c:ext>
              </c:extLst>
            </c:dLbl>
            <c:dLbl>
              <c:idx val="3"/>
              <c:layout>
                <c:manualLayout>
                  <c:x val="-1.8893889379566918E-3"/>
                  <c:y val="1.052098082961920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B4D-4953-B6FE-2C0BAAEA3531}"/>
                </c:ext>
              </c:extLst>
            </c:dLbl>
            <c:dLbl>
              <c:idx val="4"/>
              <c:layout>
                <c:manualLayout>
                  <c:x val="9.3535154282448248E-3"/>
                  <c:y val="5.968577086457376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B4D-4953-B6FE-2C0BAAEA353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'Kaikki kysymykset'!$C$1722:$G$1722</c:f>
              <c:strCache>
                <c:ptCount val="5"/>
                <c:pt idx="0">
                  <c:v>Erittäin tyytyväinen</c:v>
                </c:pt>
                <c:pt idx="1">
                  <c:v>Jokseenkin tyytyväinen</c:v>
                </c:pt>
                <c:pt idx="2">
                  <c:v>En kovin tyytyväinen</c:v>
                </c:pt>
                <c:pt idx="3">
                  <c:v>En lainkaan tyytyväinen</c:v>
                </c:pt>
                <c:pt idx="4">
                  <c:v>En osaa sanoa</c:v>
                </c:pt>
              </c:strCache>
            </c:strRef>
          </c:cat>
          <c:val>
            <c:numRef>
              <c:f>'Kaikki kysymykset'!$C$1723:$G$1723</c:f>
              <c:numCache>
                <c:formatCode>0%</c:formatCode>
                <c:ptCount val="5"/>
                <c:pt idx="0">
                  <c:v>0.3527777777777778</c:v>
                </c:pt>
                <c:pt idx="1">
                  <c:v>0.52222222222222225</c:v>
                </c:pt>
                <c:pt idx="2">
                  <c:v>0.10277777777777779</c:v>
                </c:pt>
                <c:pt idx="3">
                  <c:v>2.7777777777777779E-3</c:v>
                </c:pt>
                <c:pt idx="4">
                  <c:v>1.9444444444444445E-2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B4D-4953-B6FE-2C0BAAEA35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896638881735847"/>
          <c:y val="0.37435696803574298"/>
          <c:w val="0.28071363778653868"/>
          <c:h val="0.37031908834886018"/>
        </c:manualLayout>
      </c:layout>
      <c:overlay val="0"/>
      <c:spPr>
        <a:noFill/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>
          <a:latin typeface="+mn-lt"/>
        </a:defRPr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0"/>
            </a:pPr>
            <a:r>
              <a:rPr lang="en-US"/>
              <a:t>Kuinka tyytyväinen olet Finanssivalvonnan ja organisaatiosi väliseen yhteydenpitoon ja Finanssivalvonnan tarjoamaan tietoon seuraavilla osa-alueilla?</a:t>
            </a:r>
          </a:p>
        </c:rich>
      </c:tx>
      <c:layout>
        <c:manualLayout>
          <c:xMode val="edge"/>
          <c:yMode val="edge"/>
          <c:x val="0.13892325108807912"/>
          <c:y val="3.581811035992804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4910490175636704"/>
          <c:y val="0.18946038415794345"/>
          <c:w val="0.72127961541254826"/>
          <c:h val="0.6004095773545927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'Kaikki kysymykset'!$G$1773</c:f>
              <c:strCache>
                <c:ptCount val="1"/>
                <c:pt idx="0">
                  <c:v>5 Erittäin tyytyväinen</c:v>
                </c:pt>
              </c:strCache>
            </c:strRef>
          </c:tx>
          <c:spPr>
            <a:solidFill>
              <a:srgbClr val="54AE0E"/>
            </a:solidFill>
            <a:ln w="9525"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kysymykset'!$F$1774:$F$1779</c:f>
              <c:strCache>
                <c:ptCount val="6"/>
                <c:pt idx="0">
                  <c:v>Yhteydenpidon asiantuntevuus</c:v>
                </c:pt>
                <c:pt idx="1">
                  <c:v>Yhteydenpidon hyödyllisyys</c:v>
                </c:pt>
                <c:pt idx="2">
                  <c:v>Yhteydenpidon aktiivisuus</c:v>
                </c:pt>
                <c:pt idx="3">
                  <c:v>Tiedon määrä</c:v>
                </c:pt>
                <c:pt idx="4">
                  <c:v>Tiedon selkeys ja ymmärrettävyys</c:v>
                </c:pt>
                <c:pt idx="5">
                  <c:v>Yhteydenpidon vuorovaikutteisuus</c:v>
                </c:pt>
              </c:strCache>
            </c:strRef>
          </c:cat>
          <c:val>
            <c:numRef>
              <c:f>'Kaikki kysymykset'!$G$1774:$G$1779</c:f>
              <c:numCache>
                <c:formatCode>0%</c:formatCode>
                <c:ptCount val="6"/>
                <c:pt idx="0">
                  <c:v>0.32827380952380952</c:v>
                </c:pt>
                <c:pt idx="1">
                  <c:v>0.25379882289994649</c:v>
                </c:pt>
                <c:pt idx="2">
                  <c:v>0.21194489031567681</c:v>
                </c:pt>
                <c:pt idx="3">
                  <c:v>0.19698550513157254</c:v>
                </c:pt>
                <c:pt idx="4">
                  <c:v>0.17207792207792211</c:v>
                </c:pt>
                <c:pt idx="5">
                  <c:v>0.23627608346709472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3A-4013-A69C-CD67A3FBCF0E}"/>
            </c:ext>
          </c:extLst>
        </c:ser>
        <c:ser>
          <c:idx val="2"/>
          <c:order val="1"/>
          <c:tx>
            <c:strRef>
              <c:f>'Kaikki kysymykset'!$H$1773</c:f>
              <c:strCache>
                <c:ptCount val="1"/>
                <c:pt idx="0">
                  <c:v>4 Jokseenkin tyytyväinen</c:v>
                </c:pt>
              </c:strCache>
            </c:strRef>
          </c:tx>
          <c:spPr>
            <a:solidFill>
              <a:srgbClr val="BFFF9B"/>
            </a:solidFill>
            <a:ln w="9525"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kysymykset'!$F$1774:$F$1779</c:f>
              <c:strCache>
                <c:ptCount val="6"/>
                <c:pt idx="0">
                  <c:v>Yhteydenpidon asiantuntevuus</c:v>
                </c:pt>
                <c:pt idx="1">
                  <c:v>Yhteydenpidon hyödyllisyys</c:v>
                </c:pt>
                <c:pt idx="2">
                  <c:v>Yhteydenpidon aktiivisuus</c:v>
                </c:pt>
                <c:pt idx="3">
                  <c:v>Tiedon määrä</c:v>
                </c:pt>
                <c:pt idx="4">
                  <c:v>Tiedon selkeys ja ymmärrettävyys</c:v>
                </c:pt>
                <c:pt idx="5">
                  <c:v>Yhteydenpidon vuorovaikutteisuus</c:v>
                </c:pt>
              </c:strCache>
            </c:strRef>
          </c:cat>
          <c:val>
            <c:numRef>
              <c:f>'Kaikki kysymykset'!$H$1774:$H$1779</c:f>
              <c:numCache>
                <c:formatCode>0%</c:formatCode>
                <c:ptCount val="6"/>
                <c:pt idx="0">
                  <c:v>0.48717532467532471</c:v>
                </c:pt>
                <c:pt idx="1">
                  <c:v>0.51263011333236053</c:v>
                </c:pt>
                <c:pt idx="2">
                  <c:v>0.49128970280655676</c:v>
                </c:pt>
                <c:pt idx="3">
                  <c:v>0.43290225691911083</c:v>
                </c:pt>
                <c:pt idx="4">
                  <c:v>0.44293831168831171</c:v>
                </c:pt>
                <c:pt idx="5">
                  <c:v>0.39160890607519822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3A-4013-A69C-CD67A3FBCF0E}"/>
            </c:ext>
          </c:extLst>
        </c:ser>
        <c:ser>
          <c:idx val="3"/>
          <c:order val="2"/>
          <c:tx>
            <c:strRef>
              <c:f>'Kaikki kysymykset'!$I$1773</c:f>
              <c:strCache>
                <c:ptCount val="1"/>
                <c:pt idx="0">
                  <c:v>3 En tyytyväinen enkä tyytymätön</c:v>
                </c:pt>
              </c:strCache>
            </c:strRef>
          </c:tx>
          <c:spPr>
            <a:solidFill>
              <a:srgbClr val="FFFF79"/>
            </a:solidFill>
            <a:ln w="9525"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kysymykset'!$F$1774:$F$1779</c:f>
              <c:strCache>
                <c:ptCount val="6"/>
                <c:pt idx="0">
                  <c:v>Yhteydenpidon asiantuntevuus</c:v>
                </c:pt>
                <c:pt idx="1">
                  <c:v>Yhteydenpidon hyödyllisyys</c:v>
                </c:pt>
                <c:pt idx="2">
                  <c:v>Yhteydenpidon aktiivisuus</c:v>
                </c:pt>
                <c:pt idx="3">
                  <c:v>Tiedon määrä</c:v>
                </c:pt>
                <c:pt idx="4">
                  <c:v>Tiedon selkeys ja ymmärrettävyys</c:v>
                </c:pt>
                <c:pt idx="5">
                  <c:v>Yhteydenpidon vuorovaikutteisuus</c:v>
                </c:pt>
              </c:strCache>
            </c:strRef>
          </c:cat>
          <c:val>
            <c:numRef>
              <c:f>'Kaikki kysymykset'!$I$1774:$I$1779</c:f>
              <c:numCache>
                <c:formatCode>0%</c:formatCode>
                <c:ptCount val="6"/>
                <c:pt idx="0">
                  <c:v>0.13233225108225108</c:v>
                </c:pt>
                <c:pt idx="1">
                  <c:v>0.17078530084148064</c:v>
                </c:pt>
                <c:pt idx="2">
                  <c:v>0.20193467581108032</c:v>
                </c:pt>
                <c:pt idx="3">
                  <c:v>0.25134430176565009</c:v>
                </c:pt>
                <c:pt idx="4">
                  <c:v>0.26461038961038963</c:v>
                </c:pt>
                <c:pt idx="5">
                  <c:v>0.2132344715209884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3A-4013-A69C-CD67A3FBCF0E}"/>
            </c:ext>
          </c:extLst>
        </c:ser>
        <c:ser>
          <c:idx val="4"/>
          <c:order val="3"/>
          <c:tx>
            <c:strRef>
              <c:f>'Kaikki kysymykset'!$J$1773</c:f>
              <c:strCache>
                <c:ptCount val="1"/>
                <c:pt idx="0">
                  <c:v>2 Jokseenkin tyytymätön</c:v>
                </c:pt>
              </c:strCache>
            </c:strRef>
          </c:tx>
          <c:spPr>
            <a:solidFill>
              <a:srgbClr val="FDCFE1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kysymykset'!$F$1774:$F$1779</c:f>
              <c:strCache>
                <c:ptCount val="6"/>
                <c:pt idx="0">
                  <c:v>Yhteydenpidon asiantuntevuus</c:v>
                </c:pt>
                <c:pt idx="1">
                  <c:v>Yhteydenpidon hyödyllisyys</c:v>
                </c:pt>
                <c:pt idx="2">
                  <c:v>Yhteydenpidon aktiivisuus</c:v>
                </c:pt>
                <c:pt idx="3">
                  <c:v>Tiedon määrä</c:v>
                </c:pt>
                <c:pt idx="4">
                  <c:v>Tiedon selkeys ja ymmärrettävyys</c:v>
                </c:pt>
                <c:pt idx="5">
                  <c:v>Yhteydenpidon vuorovaikutteisuus</c:v>
                </c:pt>
              </c:strCache>
            </c:strRef>
          </c:cat>
          <c:val>
            <c:numRef>
              <c:f>'Kaikki kysymykset'!$J$1774:$J$1779</c:f>
              <c:numCache>
                <c:formatCode>0%</c:formatCode>
                <c:ptCount val="6"/>
                <c:pt idx="0">
                  <c:v>3.1791125541125537E-2</c:v>
                </c:pt>
                <c:pt idx="1">
                  <c:v>4.245403472931563E-2</c:v>
                </c:pt>
                <c:pt idx="2">
                  <c:v>6.6072036577654564E-2</c:v>
                </c:pt>
                <c:pt idx="3">
                  <c:v>9.0009241694634951E-2</c:v>
                </c:pt>
                <c:pt idx="4">
                  <c:v>9.4264069264069258E-2</c:v>
                </c:pt>
                <c:pt idx="5">
                  <c:v>0.10632204873777909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13A-4013-A69C-CD67A3FBCF0E}"/>
            </c:ext>
          </c:extLst>
        </c:ser>
        <c:ser>
          <c:idx val="6"/>
          <c:order val="4"/>
          <c:tx>
            <c:strRef>
              <c:f>'Kaikki kysymykset'!$K$1773</c:f>
              <c:strCache>
                <c:ptCount val="1"/>
                <c:pt idx="0">
                  <c:v>1 En lainkaan tyytyväinen</c:v>
                </c:pt>
              </c:strCache>
            </c:strRef>
          </c:tx>
          <c:spPr>
            <a:solidFill>
              <a:srgbClr val="F3297B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13A-4013-A69C-CD67A3FBCF0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13A-4013-A69C-CD67A3FBCF0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13A-4013-A69C-CD67A3FBCF0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13A-4013-A69C-CD67A3FBCF0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13A-4013-A69C-CD67A3FBCF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kysymykset'!$F$1774:$F$1779</c:f>
              <c:strCache>
                <c:ptCount val="6"/>
                <c:pt idx="0">
                  <c:v>Yhteydenpidon asiantuntevuus</c:v>
                </c:pt>
                <c:pt idx="1">
                  <c:v>Yhteydenpidon hyödyllisyys</c:v>
                </c:pt>
                <c:pt idx="2">
                  <c:v>Yhteydenpidon aktiivisuus</c:v>
                </c:pt>
                <c:pt idx="3">
                  <c:v>Tiedon määrä</c:v>
                </c:pt>
                <c:pt idx="4">
                  <c:v>Tiedon selkeys ja ymmärrettävyys</c:v>
                </c:pt>
                <c:pt idx="5">
                  <c:v>Yhteydenpidon vuorovaikutteisuus</c:v>
                </c:pt>
              </c:strCache>
            </c:strRef>
          </c:cat>
          <c:val>
            <c:numRef>
              <c:f>'Kaikki kysymykset'!$K$1774:$K$1779</c:f>
              <c:numCache>
                <c:formatCode>0%</c:formatCode>
                <c:ptCount val="6"/>
                <c:pt idx="0">
                  <c:v>5.681818181818182E-3</c:v>
                </c:pt>
                <c:pt idx="1">
                  <c:v>2.8089887640449442E-3</c:v>
                </c:pt>
                <c:pt idx="2">
                  <c:v>5.6179775280898884E-3</c:v>
                </c:pt>
                <c:pt idx="3">
                  <c:v>5.6179775280898884E-3</c:v>
                </c:pt>
                <c:pt idx="4">
                  <c:v>8.5227272727272721E-3</c:v>
                </c:pt>
                <c:pt idx="5">
                  <c:v>4.4131523906804804E-2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13A-4013-A69C-CD67A3FBCF0E}"/>
            </c:ext>
          </c:extLst>
        </c:ser>
        <c:ser>
          <c:idx val="7"/>
          <c:order val="5"/>
          <c:tx>
            <c:strRef>
              <c:f>'Kaikki kysymykset'!$L$1773</c:f>
              <c:strCache>
                <c:ptCount val="1"/>
                <c:pt idx="0">
                  <c:v>En osaa sanoa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13A-4013-A69C-CD67A3FBCF0E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13A-4013-A69C-CD67A3FBCF0E}"/>
                </c:ext>
              </c:extLst>
            </c:dLbl>
            <c:dLbl>
              <c:idx val="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13A-4013-A69C-CD67A3FBCF0E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13A-4013-A69C-CD67A3FBCF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'Kaikki kysymykset'!$F$1774:$F$1779</c:f>
              <c:strCache>
                <c:ptCount val="6"/>
                <c:pt idx="0">
                  <c:v>Yhteydenpidon asiantuntevuus</c:v>
                </c:pt>
                <c:pt idx="1">
                  <c:v>Yhteydenpidon hyödyllisyys</c:v>
                </c:pt>
                <c:pt idx="2">
                  <c:v>Yhteydenpidon aktiivisuus</c:v>
                </c:pt>
                <c:pt idx="3">
                  <c:v>Tiedon määrä</c:v>
                </c:pt>
                <c:pt idx="4">
                  <c:v>Tiedon selkeys ja ymmärrettävyys</c:v>
                </c:pt>
                <c:pt idx="5">
                  <c:v>Yhteydenpidon vuorovaikutteisuus</c:v>
                </c:pt>
              </c:strCache>
            </c:strRef>
          </c:cat>
          <c:val>
            <c:numRef>
              <c:f>'Kaikki kysymykset'!$L$1774:$L$1779</c:f>
              <c:numCache>
                <c:formatCode>0%</c:formatCode>
                <c:ptCount val="6"/>
                <c:pt idx="0">
                  <c:v>1.4745670995670996E-2</c:v>
                </c:pt>
                <c:pt idx="1">
                  <c:v>1.7522739432851792E-2</c:v>
                </c:pt>
                <c:pt idx="2">
                  <c:v>2.3140716960941679E-2</c:v>
                </c:pt>
                <c:pt idx="3">
                  <c:v>2.3140716960941679E-2</c:v>
                </c:pt>
                <c:pt idx="4">
                  <c:v>1.7586580086580088E-2</c:v>
                </c:pt>
                <c:pt idx="5">
                  <c:v>8.4269662921348312E-3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13A-4013-A69C-CD67A3FBCF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6877312"/>
        <c:axId val="46887296"/>
      </c:barChart>
      <c:catAx>
        <c:axId val="468773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46887296"/>
        <c:crossesAt val="0"/>
        <c:auto val="1"/>
        <c:lblAlgn val="ctr"/>
        <c:lblOffset val="100"/>
        <c:noMultiLvlLbl val="0"/>
      </c:catAx>
      <c:valAx>
        <c:axId val="46887296"/>
        <c:scaling>
          <c:orientation val="minMax"/>
          <c:min val="0"/>
        </c:scaling>
        <c:delete val="0"/>
        <c:axPos val="t"/>
        <c:majorGridlines>
          <c:spPr>
            <a:ln w="9525">
              <a:solidFill>
                <a:srgbClr val="000000">
                  <a:lumMod val="50000"/>
                  <a:lumOff val="50000"/>
                </a:srgbClr>
              </a:solidFill>
            </a:ln>
          </c:spPr>
        </c:majorGridlines>
        <c:min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inorGridlines>
        <c:numFmt formatCode="0%" sourceLinked="1"/>
        <c:majorTickMark val="none"/>
        <c:minorTickMark val="none"/>
        <c:tickLblPos val="high"/>
        <c:spPr>
          <a:ln w="6350"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46877312"/>
        <c:crosses val="autoZero"/>
        <c:crossBetween val="between"/>
        <c:majorUnit val="0.1"/>
        <c:minorUnit val="0.05"/>
      </c:valAx>
      <c:spPr>
        <a:ln w="9525">
          <a:solidFill>
            <a:srgbClr val="878787"/>
          </a:solidFill>
        </a:ln>
      </c:spPr>
    </c:plotArea>
    <c:legend>
      <c:legendPos val="b"/>
      <c:layout>
        <c:manualLayout>
          <c:xMode val="edge"/>
          <c:yMode val="edge"/>
          <c:x val="0"/>
          <c:y val="0.8683638821390065"/>
          <c:w val="0.95759265760569734"/>
          <c:h val="0.12998530083295279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+mn-lt"/>
          <a:ea typeface="Tahoma" pitchFamily="34" charset="0"/>
          <a:cs typeface="Tahoma" pitchFamily="34" charset="0"/>
        </a:defRPr>
      </a:pPr>
      <a:endParaRPr lang="en-US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49DC7-1671-49F3-A437-0847564DC8BF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C3CA8-9365-4EC3-922C-F72D539E3F5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6482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9" r="2609"/>
          <a:stretch/>
        </p:blipFill>
        <p:spPr>
          <a:xfrm>
            <a:off x="-1" y="0"/>
            <a:ext cx="12192001" cy="68382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424" y="3569419"/>
            <a:ext cx="10363200" cy="494328"/>
          </a:xfrm>
        </p:spPr>
        <p:txBody>
          <a:bodyPr/>
          <a:lstStyle>
            <a:lvl1pPr algn="ctr">
              <a:defRPr sz="2800">
                <a:solidFill>
                  <a:srgbClr val="800080"/>
                </a:solidFill>
                <a:latin typeface="ITC Avant Garde Std Bk" panose="020B0502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77A430-398B-4874-A479-6220856964BD}" type="datetime1">
              <a:rPr lang="fi-FI" smtClean="0"/>
              <a:t>17.8.2026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Luottamuksellinen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9B46FC-B66E-4301-B25C-D47AA4C5ACBB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7" name="Group 6"/>
          <p:cNvGrpSpPr/>
          <p:nvPr/>
        </p:nvGrpSpPr>
        <p:grpSpPr>
          <a:xfrm>
            <a:off x="2891318" y="4629025"/>
            <a:ext cx="6403411" cy="1162048"/>
            <a:chOff x="1665356" y="4878396"/>
            <a:chExt cx="5977471" cy="1162048"/>
          </a:xfrm>
        </p:grpSpPr>
        <p:pic>
          <p:nvPicPr>
            <p:cNvPr id="1028" name="Picture 4" descr="http://demo.aboad.fi/aula/wp-content/themes/aula/assets/images/aula-research-suurennuslasi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5356" y="4878396"/>
              <a:ext cx="1162048" cy="1162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http://demo.aboad.fi/aula/wp-content/themes/aula/assets/images/aula-research-palkit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497" y="4878396"/>
              <a:ext cx="1162048" cy="1162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http://demo.aboad.fi/aula/wp-content/themes/aula/assets/images/aula-research-mikroskooppi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5638" y="4878396"/>
              <a:ext cx="1162048" cy="1162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http://demo.aboad.fi/aula/wp-content/themes/aula/assets/images/aula-research-lamppu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0779" y="4878396"/>
              <a:ext cx="1162048" cy="1162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078" y="1187960"/>
            <a:ext cx="5211892" cy="24703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9" r="2609"/>
          <a:stretch/>
        </p:blipFill>
        <p:spPr>
          <a:xfrm>
            <a:off x="-1" y="0"/>
            <a:ext cx="12192001" cy="68382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424" y="3933571"/>
            <a:ext cx="10363200" cy="605930"/>
          </a:xfrm>
        </p:spPr>
        <p:txBody>
          <a:bodyPr/>
          <a:lstStyle>
            <a:lvl1pPr algn="ctr">
              <a:defRPr>
                <a:solidFill>
                  <a:srgbClr val="800080"/>
                </a:solidFill>
                <a:latin typeface="ITC Avant Garde Std Bk" panose="020B0502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F3F5D7-ACC4-4F62-8850-351BDDDCA282}" type="datetime1">
              <a:rPr lang="fi-FI" smtClean="0"/>
              <a:t>17.8.2026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Luottamuksellinen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9B46FC-B66E-4301-B25C-D47AA4C5ACB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136" y="4931248"/>
            <a:ext cx="1324388" cy="11620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204" y="4931248"/>
            <a:ext cx="1294944" cy="11620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016" y="4931248"/>
            <a:ext cx="1294944" cy="116204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670" y="4931248"/>
            <a:ext cx="1294944" cy="11510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36CF98-2227-ECD9-479B-335EC2EB8B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078" y="1187960"/>
            <a:ext cx="5211892" cy="247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6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9" r="2609"/>
          <a:stretch/>
        </p:blipFill>
        <p:spPr>
          <a:xfrm>
            <a:off x="-1" y="0"/>
            <a:ext cx="12192001" cy="68382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424" y="3933571"/>
            <a:ext cx="10363200" cy="605930"/>
          </a:xfrm>
        </p:spPr>
        <p:txBody>
          <a:bodyPr/>
          <a:lstStyle>
            <a:lvl1pPr algn="ctr">
              <a:defRPr>
                <a:solidFill>
                  <a:srgbClr val="800080"/>
                </a:solidFill>
                <a:latin typeface="ITC Avant Garde Std Bk" panose="020B0502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B52999-ABE2-43D3-8AB4-9FA02B5062DA}" type="datetime1">
              <a:rPr lang="fi-FI" smtClean="0"/>
              <a:t>17.8.2026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Luottamuksellinen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9B46FC-B66E-4301-B25C-D47AA4C5ACB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016" y="4928222"/>
            <a:ext cx="1294944" cy="116204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392" y="4931248"/>
            <a:ext cx="1294944" cy="116204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580" y="4928222"/>
            <a:ext cx="1294944" cy="116204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204" y="4928222"/>
            <a:ext cx="1294944" cy="11620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EDA556-4420-86AB-5A08-EC68850D56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078" y="1187960"/>
            <a:ext cx="5211892" cy="247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58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9" r="2609"/>
          <a:stretch/>
        </p:blipFill>
        <p:spPr>
          <a:xfrm>
            <a:off x="-1" y="0"/>
            <a:ext cx="12192001" cy="68382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424" y="3933571"/>
            <a:ext cx="10363200" cy="605930"/>
          </a:xfrm>
        </p:spPr>
        <p:txBody>
          <a:bodyPr/>
          <a:lstStyle>
            <a:lvl1pPr algn="ctr">
              <a:defRPr>
                <a:solidFill>
                  <a:srgbClr val="800080"/>
                </a:solidFill>
                <a:latin typeface="ITC Avant Garde Std Bk" panose="020B0502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FAB4B7A-DF8E-4A90-8A5B-E0CF8951D52C}" type="datetime1">
              <a:rPr lang="fi-FI" smtClean="0"/>
              <a:t>17.8.2026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Luottamuksellinen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9B46FC-B66E-4301-B25C-D47AA4C5ACB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552" y="4926402"/>
            <a:ext cx="1167619" cy="11668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561" y="4926402"/>
            <a:ext cx="1167619" cy="11535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364" y="4917894"/>
            <a:ext cx="1157784" cy="1166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176" y="4917894"/>
            <a:ext cx="1157784" cy="11620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4BFE45-57B2-18EB-94DA-458C175281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078" y="1187960"/>
            <a:ext cx="5211892" cy="247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79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424" y="3933571"/>
            <a:ext cx="10363200" cy="605930"/>
          </a:xfrm>
        </p:spPr>
        <p:txBody>
          <a:bodyPr/>
          <a:lstStyle>
            <a:lvl1pPr algn="ctr">
              <a:defRPr>
                <a:solidFill>
                  <a:srgbClr val="800080"/>
                </a:solidFill>
                <a:latin typeface="ITC Avant Garde Std Bk" panose="020B0502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286837-41FB-4072-904F-2D977929E581}" type="datetime1">
              <a:rPr lang="fi-FI" smtClean="0"/>
              <a:t>17.8.2026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Luottamuksellinen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89B46FC-B66E-4301-B25C-D47AA4C5ACB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166" y="4931248"/>
            <a:ext cx="1225358" cy="11620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068" y="4931248"/>
            <a:ext cx="1240080" cy="11620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80" y="4931248"/>
            <a:ext cx="1240080" cy="116204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256" y="4931248"/>
            <a:ext cx="1225358" cy="11510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B38BE1-6242-63D7-E827-A990CE7F63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078" y="1187960"/>
            <a:ext cx="5211892" cy="247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85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 anchor="b" anchorCtr="0"/>
          <a:lstStyle>
            <a:lvl1pPr>
              <a:defRPr>
                <a:latin typeface="ITC Avant Garde Std Bk" panose="020B0502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30400" indent="-230400">
              <a:buSzPct val="90000"/>
              <a:buFont typeface="Arial" panose="020B0604020202020204" pitchFamily="34" charset="0"/>
              <a:buChar char="•"/>
              <a:defRPr>
                <a:latin typeface="+mn-lt"/>
                <a:cs typeface="Calibri" panose="020F0502020204030204" pitchFamily="34" charset="0"/>
              </a:defRPr>
            </a:lvl1pPr>
            <a:lvl2pPr>
              <a:buSzPct val="90000"/>
              <a:defRPr>
                <a:latin typeface="+mn-lt"/>
                <a:cs typeface="Calibri" panose="020F0502020204030204" pitchFamily="34" charset="0"/>
              </a:defRPr>
            </a:lvl2pPr>
            <a:lvl3pPr>
              <a:buSzPct val="90000"/>
              <a:defRPr>
                <a:latin typeface="+mn-lt"/>
                <a:cs typeface="Calibri" panose="020F0502020204030204" pitchFamily="34" charset="0"/>
              </a:defRPr>
            </a:lvl3pPr>
            <a:lvl4pPr marL="921600" indent="-228600">
              <a:buSzPct val="90000"/>
              <a:buFont typeface="Wingdings" panose="05000000000000000000" pitchFamily="2" charset="2"/>
              <a:buChar char="§"/>
              <a:defRPr>
                <a:latin typeface="+mn-lt"/>
                <a:cs typeface="Calibri" panose="020F0502020204030204" pitchFamily="34" charset="0"/>
              </a:defRPr>
            </a:lvl4pPr>
            <a:lvl5pPr>
              <a:buSzPct val="90000"/>
              <a:defRPr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3CD82-9424-44B7-AAAB-24350C21B9ED}" type="datetime1">
              <a:rPr lang="fi-FI" smtClean="0"/>
              <a:t>17.8.2026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Luottamuksellinen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300" y="5858998"/>
            <a:ext cx="1046955" cy="9864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>
            <a:normAutofit/>
          </a:bodyPr>
          <a:lstStyle>
            <a:lvl1pPr algn="l">
              <a:defRPr sz="3200" b="1" cap="all">
                <a:latin typeface="ITC Avant Garde Std Bk" panose="020B0502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FC12E-B769-4E36-9C72-81922BC3B2E5}" type="datetime1">
              <a:rPr lang="fi-FI" smtClean="0"/>
              <a:t>17.8.2026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Luottamuksellinen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2C064D-F079-D3ED-DA49-A94187924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300" y="5858998"/>
            <a:ext cx="1046955" cy="9864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ITC Avant Garde Std Bk" panose="020B0502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424" y="1351723"/>
            <a:ext cx="5088565" cy="4774442"/>
          </a:xfrm>
        </p:spPr>
        <p:txBody>
          <a:bodyPr>
            <a:normAutofit/>
          </a:bodyPr>
          <a:lstStyle>
            <a:lvl1pPr>
              <a:defRPr sz="2000">
                <a:latin typeface="+mn-lt"/>
                <a:cs typeface="Calibri" panose="020F0502020204030204" pitchFamily="34" charset="0"/>
              </a:defRPr>
            </a:lvl1pPr>
            <a:lvl2pPr>
              <a:defRPr sz="1800">
                <a:latin typeface="+mn-lt"/>
                <a:cs typeface="Calibri" panose="020F0502020204030204" pitchFamily="34" charset="0"/>
              </a:defRPr>
            </a:lvl2pPr>
            <a:lvl3pPr>
              <a:defRPr sz="1600">
                <a:latin typeface="+mn-lt"/>
                <a:cs typeface="Calibri" panose="020F0502020204030204" pitchFamily="34" charset="0"/>
              </a:defRPr>
            </a:lvl3pPr>
            <a:lvl4pPr>
              <a:defRPr sz="1400">
                <a:latin typeface="+mn-lt"/>
                <a:cs typeface="Calibri" panose="020F0502020204030204" pitchFamily="34" charset="0"/>
              </a:defRPr>
            </a:lvl4pPr>
            <a:lvl5pPr>
              <a:defRPr sz="1400">
                <a:latin typeface="+mn-lt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8635" y="1351723"/>
            <a:ext cx="5171941" cy="4774442"/>
          </a:xfrm>
        </p:spPr>
        <p:txBody>
          <a:bodyPr>
            <a:normAutofit/>
          </a:bodyPr>
          <a:lstStyle>
            <a:lvl1pPr>
              <a:defRPr sz="2000">
                <a:latin typeface="+mn-lt"/>
                <a:cs typeface="Calibri" panose="020F0502020204030204" pitchFamily="34" charset="0"/>
              </a:defRPr>
            </a:lvl1pPr>
            <a:lvl2pPr>
              <a:defRPr sz="1800">
                <a:latin typeface="+mn-lt"/>
                <a:cs typeface="Calibri" panose="020F0502020204030204" pitchFamily="34" charset="0"/>
              </a:defRPr>
            </a:lvl2pPr>
            <a:lvl3pPr>
              <a:defRPr sz="1600">
                <a:latin typeface="+mn-lt"/>
                <a:cs typeface="Calibri" panose="020F0502020204030204" pitchFamily="34" charset="0"/>
              </a:defRPr>
            </a:lvl3pPr>
            <a:lvl4pPr>
              <a:defRPr sz="1400">
                <a:latin typeface="+mn-lt"/>
                <a:cs typeface="Calibri" panose="020F0502020204030204" pitchFamily="34" charset="0"/>
              </a:defRPr>
            </a:lvl4pPr>
            <a:lvl5pPr>
              <a:defRPr sz="1400">
                <a:latin typeface="+mn-lt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13E5D-D07D-4A4B-A40E-4E258938C682}" type="datetime1">
              <a:rPr lang="fi-FI" smtClean="0"/>
              <a:t>17.8.2026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Luottamuksellinen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29AEFA-234C-10D8-AF40-5505B7F6D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300" y="5858998"/>
            <a:ext cx="1046955" cy="9864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/3 ja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ITC Avant Garde Std Bk" panose="020B0502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423" y="1351723"/>
            <a:ext cx="6907359" cy="4774442"/>
          </a:xfrm>
        </p:spPr>
        <p:txBody>
          <a:bodyPr>
            <a:normAutofit/>
          </a:bodyPr>
          <a:lstStyle>
            <a:lvl1pPr>
              <a:defRPr sz="2000">
                <a:latin typeface="+mn-lt"/>
                <a:cs typeface="Calibri" panose="020F0502020204030204" pitchFamily="34" charset="0"/>
              </a:defRPr>
            </a:lvl1pPr>
            <a:lvl2pPr>
              <a:defRPr sz="1800">
                <a:latin typeface="+mn-lt"/>
                <a:cs typeface="Calibri" panose="020F0502020204030204" pitchFamily="34" charset="0"/>
              </a:defRPr>
            </a:lvl2pPr>
            <a:lvl3pPr>
              <a:defRPr sz="1600">
                <a:latin typeface="+mn-lt"/>
                <a:cs typeface="Calibri" panose="020F0502020204030204" pitchFamily="34" charset="0"/>
              </a:defRPr>
            </a:lvl3pPr>
            <a:lvl4pPr>
              <a:defRPr sz="1400">
                <a:latin typeface="+mn-lt"/>
                <a:cs typeface="Calibri" panose="020F0502020204030204" pitchFamily="34" charset="0"/>
              </a:defRPr>
            </a:lvl4pPr>
            <a:lvl5pPr>
              <a:defRPr sz="1400">
                <a:latin typeface="+mn-lt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6400" y="1351723"/>
            <a:ext cx="3860800" cy="4774442"/>
          </a:xfrm>
        </p:spPr>
        <p:txBody>
          <a:bodyPr>
            <a:normAutofit/>
          </a:bodyPr>
          <a:lstStyle>
            <a:lvl1pPr>
              <a:defRPr sz="2000">
                <a:latin typeface="+mn-lt"/>
                <a:cs typeface="Calibri" panose="020F0502020204030204" pitchFamily="34" charset="0"/>
              </a:defRPr>
            </a:lvl1pPr>
            <a:lvl2pPr>
              <a:defRPr sz="1800">
                <a:latin typeface="+mn-lt"/>
                <a:cs typeface="Calibri" panose="020F0502020204030204" pitchFamily="34" charset="0"/>
              </a:defRPr>
            </a:lvl2pPr>
            <a:lvl3pPr>
              <a:defRPr sz="1600">
                <a:latin typeface="+mn-lt"/>
                <a:cs typeface="Calibri" panose="020F0502020204030204" pitchFamily="34" charset="0"/>
              </a:defRPr>
            </a:lvl3pPr>
            <a:lvl4pPr>
              <a:defRPr sz="1400">
                <a:latin typeface="+mn-lt"/>
                <a:cs typeface="Calibri" panose="020F0502020204030204" pitchFamily="34" charset="0"/>
              </a:defRPr>
            </a:lvl4pPr>
            <a:lvl5pPr>
              <a:defRPr sz="1400">
                <a:latin typeface="+mn-lt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BE35-60D4-43B8-AA64-013E44DCF3D9}" type="datetime1">
              <a:rPr lang="fi-FI" smtClean="0"/>
              <a:t>17.8.2026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Luottamuksellinen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59F5F6-4917-52C4-BB9E-57CD4AA16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300" y="5858998"/>
            <a:ext cx="1046955" cy="98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34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allekk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ITC Avant Garde Std Bk" panose="020B0502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422" y="1351724"/>
            <a:ext cx="10670975" cy="2253506"/>
          </a:xfrm>
        </p:spPr>
        <p:txBody>
          <a:bodyPr>
            <a:normAutofit/>
          </a:bodyPr>
          <a:lstStyle>
            <a:lvl1pPr>
              <a:defRPr sz="2000">
                <a:latin typeface="+mn-lt"/>
                <a:cs typeface="Calibri" panose="020F0502020204030204" pitchFamily="34" charset="0"/>
              </a:defRPr>
            </a:lvl1pPr>
            <a:lvl2pPr>
              <a:defRPr sz="1800">
                <a:latin typeface="+mn-lt"/>
                <a:cs typeface="Calibri" panose="020F0502020204030204" pitchFamily="34" charset="0"/>
              </a:defRPr>
            </a:lvl2pPr>
            <a:lvl3pPr>
              <a:defRPr sz="1600">
                <a:latin typeface="+mn-lt"/>
                <a:cs typeface="Calibri" panose="020F0502020204030204" pitchFamily="34" charset="0"/>
              </a:defRPr>
            </a:lvl3pPr>
            <a:lvl4pPr>
              <a:defRPr sz="1400">
                <a:latin typeface="+mn-lt"/>
                <a:cs typeface="Calibri" panose="020F0502020204030204" pitchFamily="34" charset="0"/>
              </a:defRPr>
            </a:lvl4pPr>
            <a:lvl5pPr>
              <a:defRPr sz="1400">
                <a:latin typeface="+mn-lt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14C1E-55B9-41E9-B1B2-0C0C476D112F}" type="datetime1">
              <a:rPr lang="fi-FI" smtClean="0"/>
              <a:t>17.8.2026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Luottamuksellinen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C736AE2-4247-48F6-AEAE-85FD971EE9B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11421" y="3719913"/>
            <a:ext cx="10670975" cy="2253506"/>
          </a:xfrm>
        </p:spPr>
        <p:txBody>
          <a:bodyPr>
            <a:normAutofit/>
          </a:bodyPr>
          <a:lstStyle>
            <a:lvl1pPr>
              <a:defRPr sz="2000">
                <a:latin typeface="+mn-lt"/>
                <a:cs typeface="Calibri" panose="020F0502020204030204" pitchFamily="34" charset="0"/>
              </a:defRPr>
            </a:lvl1pPr>
            <a:lvl2pPr>
              <a:defRPr sz="1800">
                <a:latin typeface="+mn-lt"/>
                <a:cs typeface="Calibri" panose="020F0502020204030204" pitchFamily="34" charset="0"/>
              </a:defRPr>
            </a:lvl2pPr>
            <a:lvl3pPr>
              <a:defRPr sz="1600">
                <a:latin typeface="+mn-lt"/>
                <a:cs typeface="Calibri" panose="020F0502020204030204" pitchFamily="34" charset="0"/>
              </a:defRPr>
            </a:lvl3pPr>
            <a:lvl4pPr>
              <a:defRPr sz="1400">
                <a:latin typeface="+mn-lt"/>
                <a:cs typeface="Calibri" panose="020F0502020204030204" pitchFamily="34" charset="0"/>
              </a:defRPr>
            </a:lvl4pPr>
            <a:lvl5pPr>
              <a:defRPr sz="1400">
                <a:latin typeface="+mn-lt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3F439A-DC58-56FC-CF81-BF3AF76A7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300" y="5858998"/>
            <a:ext cx="1046955" cy="98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43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ITC Avant Garde Std Bk" panose="020B0502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424" y="1535114"/>
            <a:ext cx="5085093" cy="639763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424" y="2174875"/>
            <a:ext cx="5085093" cy="3951288"/>
          </a:xfrm>
        </p:spPr>
        <p:txBody>
          <a:bodyPr>
            <a:normAutofit/>
          </a:bodyPr>
          <a:lstStyle>
            <a:lvl1pPr>
              <a:defRPr sz="1800">
                <a:latin typeface="+mn-lt"/>
                <a:cs typeface="Calibri" panose="020F0502020204030204" pitchFamily="34" charset="0"/>
              </a:defRPr>
            </a:lvl1pPr>
            <a:lvl2pPr>
              <a:defRPr sz="1600">
                <a:latin typeface="+mn-lt"/>
                <a:cs typeface="Calibri" panose="020F0502020204030204" pitchFamily="34" charset="0"/>
              </a:defRPr>
            </a:lvl2pPr>
            <a:lvl3pPr>
              <a:defRPr sz="1400">
                <a:latin typeface="+mn-lt"/>
                <a:cs typeface="Calibri" panose="020F0502020204030204" pitchFamily="34" charset="0"/>
              </a:defRPr>
            </a:lvl3pPr>
            <a:lvl4pPr>
              <a:defRPr sz="1200">
                <a:latin typeface="+mn-lt"/>
                <a:cs typeface="Calibri" panose="020F0502020204030204" pitchFamily="34" charset="0"/>
              </a:defRPr>
            </a:lvl4pPr>
            <a:lvl5pPr>
              <a:defRPr sz="1200">
                <a:latin typeface="+mn-lt"/>
                <a:cs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>
            <a:normAutofit/>
          </a:bodyPr>
          <a:lstStyle>
            <a:lvl1pPr>
              <a:defRPr sz="1800">
                <a:latin typeface="+mn-lt"/>
                <a:cs typeface="Calibri" panose="020F0502020204030204" pitchFamily="34" charset="0"/>
              </a:defRPr>
            </a:lvl1pPr>
            <a:lvl2pPr>
              <a:defRPr sz="1600">
                <a:latin typeface="+mn-lt"/>
                <a:cs typeface="Calibri" panose="020F0502020204030204" pitchFamily="34" charset="0"/>
              </a:defRPr>
            </a:lvl2pPr>
            <a:lvl3pPr>
              <a:defRPr sz="1400">
                <a:latin typeface="+mn-lt"/>
                <a:cs typeface="Calibri" panose="020F0502020204030204" pitchFamily="34" charset="0"/>
              </a:defRPr>
            </a:lvl3pPr>
            <a:lvl4pPr>
              <a:defRPr sz="1200">
                <a:latin typeface="+mn-lt"/>
                <a:cs typeface="Calibri" panose="020F0502020204030204" pitchFamily="34" charset="0"/>
              </a:defRPr>
            </a:lvl4pPr>
            <a:lvl5pPr>
              <a:defRPr sz="1200">
                <a:latin typeface="+mn-lt"/>
                <a:cs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B64A-1CE5-4FDD-8652-0C3650F436CA}" type="datetime1">
              <a:rPr lang="fi-FI" smtClean="0"/>
              <a:t>17.8.2026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Luottamuksellinen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D889A3-8988-997C-0889-9C8767B3E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300" y="5858998"/>
            <a:ext cx="1046955" cy="9864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ITC Avant Garde Std Bk" panose="020B0502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0101-E4EA-4118-B7FD-4E833DC6A88E}" type="datetime1">
              <a:rPr lang="fi-FI" smtClean="0"/>
              <a:t>17.8.2026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Luottamuksellinen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037B7E-C80F-3214-B671-CA59AFD4A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300" y="5858998"/>
            <a:ext cx="1046955" cy="9864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1424" y="210352"/>
            <a:ext cx="10670976" cy="986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napsautt.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424" y="1340769"/>
            <a:ext cx="10670976" cy="4785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1424" y="6356352"/>
            <a:ext cx="2542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ITC Avant Garde Std Bk" panose="020B0502020202020204"/>
              </a:defRPr>
            </a:lvl1pPr>
          </a:lstStyle>
          <a:p>
            <a:fld id="{9F28384B-3DBB-41A3-B612-BAB6FC2DB849}" type="datetime1">
              <a:rPr lang="fi-FI" smtClean="0"/>
              <a:t>17.8.2026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ITC Avant Garde Std Bk" panose="020B0502020202020204"/>
              </a:defRPr>
            </a:lvl1pPr>
          </a:lstStyle>
          <a:p>
            <a:r>
              <a:rPr lang="fi-FI"/>
              <a:t>Luottamuksellinen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ITC Avant Garde Std Bk" panose="020B0502020202020204"/>
              </a:defRPr>
            </a:lvl1pPr>
          </a:lstStyle>
          <a:p>
            <a:fld id="{B89B46FC-B66E-4301-B25C-D47AA4C5ACBB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61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2800" kern="1200">
          <a:solidFill>
            <a:srgbClr val="800080"/>
          </a:solidFill>
          <a:latin typeface="ITC Avant Garde Std Bk" panose="020B0502020202020204" pitchFamily="34" charset="0"/>
          <a:ea typeface="+mj-ea"/>
          <a:cs typeface="+mj-cs"/>
        </a:defRPr>
      </a:lvl1pPr>
    </p:titleStyle>
    <p:bodyStyle>
      <a:lvl1pPr marL="230400" indent="-230400" algn="l" defTabSz="914400" rtl="0" eaLnBrk="1" latinLnBrk="0" hangingPunct="1">
        <a:lnSpc>
          <a:spcPct val="100000"/>
        </a:lnSpc>
        <a:spcBef>
          <a:spcPct val="20000"/>
        </a:spcBef>
        <a:buClr>
          <a:srgbClr val="800080"/>
        </a:buClr>
        <a:buSzPct val="90000"/>
        <a:buFont typeface="Open Sans" panose="020B0606030504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60800" indent="-230400" algn="l" defTabSz="914400" rtl="0" eaLnBrk="1" latinLnBrk="0" hangingPunct="1">
        <a:lnSpc>
          <a:spcPct val="100000"/>
        </a:lnSpc>
        <a:spcBef>
          <a:spcPct val="20000"/>
        </a:spcBef>
        <a:buClr>
          <a:srgbClr val="800080"/>
        </a:buClr>
        <a:buSzPct val="90000"/>
        <a:buFont typeface="Open Sans" panose="020B0606030504020204" pitchFamily="34" charset="0"/>
        <a:buChar char="−"/>
        <a:defRPr sz="1800" kern="1200">
          <a:solidFill>
            <a:schemeClr val="tx1">
              <a:lumMod val="85000"/>
              <a:lumOff val="1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691200" indent="-230400" algn="l" defTabSz="914400" rtl="0" eaLnBrk="1" latinLnBrk="0" hangingPunct="1">
        <a:lnSpc>
          <a:spcPct val="100000"/>
        </a:lnSpc>
        <a:spcBef>
          <a:spcPct val="20000"/>
        </a:spcBef>
        <a:buClr>
          <a:srgbClr val="800080"/>
        </a:buClr>
        <a:buSzPct val="90000"/>
        <a:buFont typeface="Open Sans" panose="020B0606030504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921600" indent="-228600" algn="l" defTabSz="914400" rtl="0" eaLnBrk="1" latinLnBrk="0" hangingPunct="1">
        <a:lnSpc>
          <a:spcPct val="100000"/>
        </a:lnSpc>
        <a:spcBef>
          <a:spcPct val="20000"/>
        </a:spcBef>
        <a:buClr>
          <a:srgbClr val="800080"/>
        </a:buClr>
        <a:buSzPct val="90000"/>
        <a:buFont typeface="Open Sans" panose="020B0606030504020204" pitchFamily="34" charset="0"/>
        <a:buChar char="−"/>
        <a:defRPr sz="1400" kern="1200">
          <a:solidFill>
            <a:schemeClr val="tx1">
              <a:lumMod val="85000"/>
              <a:lumOff val="1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ct val="20000"/>
        </a:spcBef>
        <a:buClr>
          <a:srgbClr val="800080"/>
        </a:buClr>
        <a:buSzPct val="90000"/>
        <a:buFont typeface="Open Sans" panose="020B0606030504020204" pitchFamily="34" charset="0"/>
        <a:buChar char="•"/>
        <a:defRPr sz="1400" kern="1200">
          <a:solidFill>
            <a:schemeClr val="tx1">
              <a:lumMod val="85000"/>
              <a:lumOff val="1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386FC1-F7E4-F011-E96A-289DCADEC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1424" y="3516923"/>
            <a:ext cx="10363200" cy="970410"/>
          </a:xfrm>
        </p:spPr>
        <p:txBody>
          <a:bodyPr/>
          <a:lstStyle/>
          <a:p>
            <a:r>
              <a:rPr lang="fi-FI" dirty="0"/>
              <a:t>Finanssivalvonta – sidosryhmäkysely 2026</a:t>
            </a:r>
            <a:br>
              <a:rPr lang="fi-FI" dirty="0"/>
            </a:br>
            <a:r>
              <a:rPr lang="fi-FI" dirty="0"/>
              <a:t>Tiivistelmä selvityksen keskeisistä löydöksistä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247A471-5A9F-18AD-32FC-692572421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F6CB-459F-4E00-B12D-F48A00749A51}" type="datetime1">
              <a:rPr lang="fi-FI" smtClean="0"/>
              <a:t>17.8.2026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FA51E21-E0D6-A0A3-0C35-888667788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782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493626-034E-D1B3-D90A-5A2051442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Tyytyväisyys vuorovaikutukseen ja yhteydenpitoon kokonaisuudessaan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AE231D5-1627-3503-107B-1598CC198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6A7C0-A4CC-47D2-A816-D35C71258E25}" type="datetime1">
              <a:rPr lang="fi-FI" smtClean="0"/>
              <a:t>17.8.2026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781CA7D-341E-28C0-4E4E-36F1477AF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10</a:t>
            </a:fld>
            <a:endParaRPr lang="fi-FI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F727CE5E-B187-C68A-EDF7-20B23F75C38B}"/>
              </a:ext>
            </a:extLst>
          </p:cNvPr>
          <p:cNvSpPr/>
          <p:nvPr/>
        </p:nvSpPr>
        <p:spPr>
          <a:xfrm>
            <a:off x="199746" y="1819367"/>
            <a:ext cx="3539916" cy="40590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Sidosryhmät ovat myös </a:t>
            </a:r>
            <a:r>
              <a:rPr lang="fi-FI" dirty="0">
                <a:solidFill>
                  <a:schemeClr val="bg2"/>
                </a:solidFill>
              </a:rPr>
              <a:t>hyvin tyytyväisiä organisaationsa ja Finanssivalvonnan vuorovaikutukseen sekä yhteydenpitoon kokonaisuudessaan:</a:t>
            </a:r>
          </a:p>
          <a:p>
            <a:pPr algn="ctr"/>
            <a:endParaRPr lang="fi-FI" dirty="0">
              <a:solidFill>
                <a:schemeClr val="tx1"/>
              </a:solidFill>
            </a:endParaRPr>
          </a:p>
          <a:p>
            <a:pPr algn="ctr"/>
            <a:r>
              <a:rPr lang="fi-FI" dirty="0">
                <a:solidFill>
                  <a:schemeClr val="tx1"/>
                </a:solidFill>
              </a:rPr>
              <a:t>Lähes 90 % sidosryhmien jäsenistä kertoo olevansa vähintään jokseenkin tyytyväisiä vuorovaikutukseen sekä yhteydenpitoon</a:t>
            </a:r>
          </a:p>
        </p:txBody>
      </p:sp>
      <p:graphicFrame>
        <p:nvGraphicFramePr>
          <p:cNvPr id="10" name="Sisällön paikkamerkki 6">
            <a:extLst>
              <a:ext uri="{FF2B5EF4-FFF2-40B4-BE49-F238E27FC236}">
                <a16:creationId xmlns:a16="http://schemas.microsoft.com/office/drawing/2014/main" id="{2DC797CB-0BB2-6671-ECE5-55E2D2AC17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2586310"/>
              </p:ext>
            </p:extLst>
          </p:nvPr>
        </p:nvGraphicFramePr>
        <p:xfrm>
          <a:off x="3586579" y="1341438"/>
          <a:ext cx="8229600" cy="5014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84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09D953-EDCD-1EBD-70A2-CA8C10957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34" y="235519"/>
            <a:ext cx="4627358" cy="1934971"/>
          </a:xfrm>
        </p:spPr>
        <p:txBody>
          <a:bodyPr/>
          <a:lstStyle/>
          <a:p>
            <a:r>
              <a:rPr lang="fi-FI" dirty="0"/>
              <a:t>Tyytyväisyys Finanssivalvonnan vuorovaikutukseen eri osa-alueilla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114B68A-E892-3142-8F56-8A0178895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44E1-3400-46C2-AC60-93364910F235}" type="datetime1">
              <a:rPr lang="fi-FI" smtClean="0"/>
              <a:t>17.8.2026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E6A48BE-C8BA-2E08-F526-82BF17CF2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11</a:t>
            </a:fld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74EB06E1-0BA4-2857-CED5-F06011F3B1D3}"/>
              </a:ext>
            </a:extLst>
          </p:cNvPr>
          <p:cNvSpPr/>
          <p:nvPr/>
        </p:nvSpPr>
        <p:spPr>
          <a:xfrm>
            <a:off x="116580" y="2170490"/>
            <a:ext cx="3337820" cy="34950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dirty="0">
                <a:solidFill>
                  <a:schemeClr val="tx1"/>
                </a:solidFill>
              </a:rPr>
              <a:t>Sidosryhmien jäsenet ovat kaiken kaikkiaan </a:t>
            </a:r>
            <a:r>
              <a:rPr lang="fi-FI" sz="1600" dirty="0">
                <a:solidFill>
                  <a:schemeClr val="bg2"/>
                </a:solidFill>
              </a:rPr>
              <a:t>hyvin tyytyväisiä oman organisaationsa sekä Finanssivalvonnan yhteydenpidon ja tarjotun tiedon onnistumiseen </a:t>
            </a:r>
            <a:r>
              <a:rPr lang="fi-FI" sz="1600" dirty="0">
                <a:solidFill>
                  <a:schemeClr val="tx1"/>
                </a:solidFill>
              </a:rPr>
              <a:t>sen eri osa-alueilla.</a:t>
            </a:r>
          </a:p>
          <a:p>
            <a:pPr algn="ctr"/>
            <a:endParaRPr lang="fi-FI" sz="1600" dirty="0">
              <a:solidFill>
                <a:schemeClr val="tx1"/>
              </a:solidFill>
            </a:endParaRPr>
          </a:p>
          <a:p>
            <a:pPr algn="ctr"/>
            <a:r>
              <a:rPr lang="fi-FI" sz="1600" dirty="0">
                <a:solidFill>
                  <a:schemeClr val="tx1"/>
                </a:solidFill>
              </a:rPr>
              <a:t>Tyytyväisimpiä sidosryhmät ovat </a:t>
            </a:r>
            <a:r>
              <a:rPr lang="fi-FI" sz="1600" dirty="0">
                <a:solidFill>
                  <a:schemeClr val="bg2"/>
                </a:solidFill>
              </a:rPr>
              <a:t>yhteydenpidon asiantuntevuuteen </a:t>
            </a:r>
            <a:r>
              <a:rPr lang="fi-FI" sz="1600" dirty="0">
                <a:solidFill>
                  <a:schemeClr val="tx1"/>
                </a:solidFill>
              </a:rPr>
              <a:t>sekä</a:t>
            </a:r>
            <a:r>
              <a:rPr lang="fi-FI" sz="1600" dirty="0"/>
              <a:t> </a:t>
            </a:r>
            <a:r>
              <a:rPr lang="fi-FI" sz="1600" dirty="0">
                <a:solidFill>
                  <a:schemeClr val="bg2"/>
                </a:solidFill>
              </a:rPr>
              <a:t>yhteydenpidon hyödyllisyyteen</a:t>
            </a:r>
            <a:endParaRPr lang="fi-FI" sz="1600" dirty="0"/>
          </a:p>
        </p:txBody>
      </p:sp>
      <p:graphicFrame>
        <p:nvGraphicFramePr>
          <p:cNvPr id="10" name="Sisällön paikkamerkki 6">
            <a:extLst>
              <a:ext uri="{FF2B5EF4-FFF2-40B4-BE49-F238E27FC236}">
                <a16:creationId xmlns:a16="http://schemas.microsoft.com/office/drawing/2014/main" id="{4141E200-B463-44FA-DF17-6F9E1C48C7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1403791"/>
              </p:ext>
            </p:extLst>
          </p:nvPr>
        </p:nvGraphicFramePr>
        <p:xfrm>
          <a:off x="3634154" y="594803"/>
          <a:ext cx="8421722" cy="6027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395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67C68B6-827A-B7B2-DF48-18142B9E9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Finanssivalvonnan onnistuminen viestinnässä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2F3B8A6-2469-7C77-63EE-3EC8DFF70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7BDEA-632C-476D-AC30-77723170377F}" type="datetime1">
              <a:rPr lang="fi-FI" smtClean="0"/>
              <a:t>17.8.2026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319C5A2-34A5-677B-07A7-1A081265D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12</a:t>
            </a:fld>
            <a:endParaRPr lang="fi-FI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813C4AF4-B751-14B0-0C31-285C6D2B0802}"/>
              </a:ext>
            </a:extLst>
          </p:cNvPr>
          <p:cNvSpPr/>
          <p:nvPr/>
        </p:nvSpPr>
        <p:spPr>
          <a:xfrm>
            <a:off x="609600" y="1971198"/>
            <a:ext cx="3539916" cy="36107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Sidosryhmien jäsenet ovat myös kokonaisuudessaan </a:t>
            </a:r>
            <a:r>
              <a:rPr lang="fi-FI" dirty="0">
                <a:solidFill>
                  <a:schemeClr val="bg2"/>
                </a:solidFill>
              </a:rPr>
              <a:t>tyytyväisiä Finanssivalvonnan viestintään</a:t>
            </a:r>
            <a:r>
              <a:rPr lang="fi-FI" dirty="0">
                <a:solidFill>
                  <a:schemeClr val="tx1"/>
                </a:solidFill>
              </a:rPr>
              <a:t>:</a:t>
            </a:r>
          </a:p>
          <a:p>
            <a:pPr algn="ctr"/>
            <a:endParaRPr lang="fi-FI" dirty="0">
              <a:solidFill>
                <a:schemeClr val="tx1"/>
              </a:solidFill>
            </a:endParaRPr>
          </a:p>
          <a:p>
            <a:pPr algn="ctr"/>
            <a:r>
              <a:rPr lang="fi-FI" dirty="0">
                <a:solidFill>
                  <a:schemeClr val="tx1"/>
                </a:solidFill>
              </a:rPr>
              <a:t>85 % vastaajista kokee Fivan onnistuneen viestinnässään vähintään melko hyvin</a:t>
            </a:r>
          </a:p>
        </p:txBody>
      </p:sp>
      <p:graphicFrame>
        <p:nvGraphicFramePr>
          <p:cNvPr id="10" name="Sisällön paikkamerkki 6">
            <a:extLst>
              <a:ext uri="{FF2B5EF4-FFF2-40B4-BE49-F238E27FC236}">
                <a16:creationId xmlns:a16="http://schemas.microsoft.com/office/drawing/2014/main" id="{9C5437AA-8CAD-3AF2-DD56-44141E9425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4391228"/>
              </p:ext>
            </p:extLst>
          </p:nvPr>
        </p:nvGraphicFramePr>
        <p:xfrm>
          <a:off x="4039340" y="1341438"/>
          <a:ext cx="7543060" cy="4784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64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91B3445-131A-51BB-4FA7-9FF6E6460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Kiitos selvitykseen osallistumisestasi!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4458B0F-68D5-E4C6-067E-0D2391B09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fi-FI" dirty="0"/>
              <a:t>Selvitys antoi arvokasta tietoa sidosryhmien näkemyksistä, jota voidaan hyödyntää Finanssivalvonnan toiminnan kehittämisessä. Kiitämme sinua lämpimästi selvitykseen osallistumisesta sekä vastaamiseen käyttämästäsi ajasta. Mikäli sinulla herää kysymyksiä selvityksestä, vastaamme niihin mielellämme!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/>
              <a:t>Lisätietoja: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Milka Lahnalammi-Vesivalo</a:t>
            </a:r>
          </a:p>
          <a:p>
            <a:pPr marL="0" indent="0">
              <a:buNone/>
            </a:pPr>
            <a:r>
              <a:rPr lang="fi-FI" dirty="0"/>
              <a:t>Finanssivalvonta, viestintäpäällikkö</a:t>
            </a:r>
          </a:p>
          <a:p>
            <a:pPr marL="0" indent="0">
              <a:buNone/>
            </a:pPr>
            <a:r>
              <a:rPr lang="fi-FI" dirty="0"/>
              <a:t>milka.lahnalammi-vesivalo@finanssivalvonta.fi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Joel Jylhä</a:t>
            </a:r>
          </a:p>
          <a:p>
            <a:pPr marL="0" indent="0">
              <a:buNone/>
            </a:pPr>
            <a:r>
              <a:rPr lang="fi-FI" dirty="0"/>
              <a:t>Aula </a:t>
            </a:r>
            <a:r>
              <a:rPr lang="fi-FI" dirty="0" err="1"/>
              <a:t>Research</a:t>
            </a:r>
            <a:r>
              <a:rPr lang="fi-FI" dirty="0"/>
              <a:t> Oy, Project </a:t>
            </a:r>
            <a:r>
              <a:rPr lang="fi-FI" dirty="0" err="1"/>
              <a:t>Manager</a:t>
            </a:r>
            <a:endParaRPr lang="fi-FI" dirty="0"/>
          </a:p>
          <a:p>
            <a:pPr marL="0" indent="0">
              <a:buNone/>
            </a:pPr>
            <a:r>
              <a:rPr lang="fi-FI" dirty="0"/>
              <a:t>joel.jylha@aularesearch.fi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DB72712-F47B-7875-787E-DE1EBB2DC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77E4-ED87-4FC9-A86E-27E8E648CA7E}" type="datetime1">
              <a:rPr lang="fi-FI" smtClean="0"/>
              <a:t>17.8.2026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29C6CEA-F024-4C7E-650A-349B29F14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136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F5C1D5-746E-16CF-07BA-4C00C12AC5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Kiitos!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588A94A-2B68-1009-2940-1296014F6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E946-BBC7-4887-A829-D175914350A4}" type="datetime1">
              <a:rPr lang="fi-FI" smtClean="0"/>
              <a:t>17.8.2026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A8ED7B6-FA1D-50CE-D441-2BC7D283D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585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294511-18A7-84E8-24D7-56D4775DA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Taustaa selvityksestä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DE04EEF-2B0D-F5B8-14D7-7BAF8E08D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424" y="1340768"/>
            <a:ext cx="10670976" cy="5015583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000000">
                    <a:lumMod val="85000"/>
                    <a:lumOff val="15000"/>
                  </a:srgbClr>
                </a:solidFill>
              </a:rPr>
              <a:t>Aula </a:t>
            </a:r>
            <a:r>
              <a:rPr lang="fi-FI" dirty="0" err="1">
                <a:solidFill>
                  <a:srgbClr val="000000">
                    <a:lumMod val="85000"/>
                    <a:lumOff val="15000"/>
                  </a:srgbClr>
                </a:solidFill>
              </a:rPr>
              <a:t>Research</a:t>
            </a:r>
            <a:r>
              <a:rPr lang="fi-FI" dirty="0">
                <a:solidFill>
                  <a:srgbClr val="000000">
                    <a:lumMod val="85000"/>
                    <a:lumOff val="15000"/>
                  </a:srgbClr>
                </a:solidFill>
              </a:rPr>
              <a:t> Oy toteutti Finanssivalvonnan toimeksiannosta sidosryhmäselvityksen, jonka tarkoituksena oli kartoittaa sidosryhmien näkemyksiä Fivan toiminnasta, ja miten ne ovat kehittyneet. Sidosryhmäselvitys suunniteltiin tukemaan uuden strategian toimeenpanoa</a:t>
            </a:r>
          </a:p>
          <a:p>
            <a:pPr lvl="1" fontAlgn="t"/>
            <a:r>
              <a:rPr lang="fi-FI" dirty="0"/>
              <a:t>Selvitys on toistotutkimus</a:t>
            </a:r>
          </a:p>
          <a:p>
            <a:pPr marL="230400" lvl="1" indent="0" fontAlgn="t">
              <a:buNone/>
            </a:pPr>
            <a:endParaRPr lang="fi-FI" dirty="0">
              <a:solidFill>
                <a:srgbClr val="000000">
                  <a:lumMod val="85000"/>
                  <a:lumOff val="15000"/>
                </a:srgbClr>
              </a:solidFill>
            </a:endParaRPr>
          </a:p>
          <a:p>
            <a:r>
              <a:rPr lang="fi-FI" dirty="0">
                <a:solidFill>
                  <a:srgbClr val="000000">
                    <a:lumMod val="85000"/>
                    <a:lumOff val="15000"/>
                  </a:srgbClr>
                </a:solidFill>
              </a:rPr>
              <a:t>Sidosryhmäselvitys toteutettiin kyselytutkimuksena. Kyselyyn vastasi 189 vastaaja </a:t>
            </a:r>
          </a:p>
          <a:p>
            <a:endParaRPr lang="fi-FI" dirty="0">
              <a:solidFill>
                <a:srgbClr val="000000">
                  <a:lumMod val="85000"/>
                  <a:lumOff val="15000"/>
                </a:srgbClr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fi-FI" dirty="0">
                <a:solidFill>
                  <a:srgbClr val="000000">
                    <a:lumMod val="85000"/>
                    <a:lumOff val="15000"/>
                  </a:srgbClr>
                </a:solidFill>
              </a:rPr>
              <a:t>Selvityksen otos kerättiin sähköisenä verkkokyselynä ja otosta täydennettiin puhelinhaastatteluilla</a:t>
            </a:r>
          </a:p>
          <a:p>
            <a:pPr lvl="1">
              <a:lnSpc>
                <a:spcPct val="90000"/>
              </a:lnSpc>
              <a:defRPr/>
            </a:pPr>
            <a:r>
              <a:rPr lang="fi-FI" dirty="0">
                <a:solidFill>
                  <a:srgbClr val="000000">
                    <a:lumMod val="85000"/>
                    <a:lumOff val="15000"/>
                  </a:srgbClr>
                </a:solidFill>
              </a:rPr>
              <a:t>Selvityksen otos kerättiin aikavälillä 4.5. – 26.5.2026</a:t>
            </a:r>
          </a:p>
          <a:p>
            <a:pPr lvl="1">
              <a:lnSpc>
                <a:spcPct val="90000"/>
              </a:lnSpc>
              <a:defRPr/>
            </a:pPr>
            <a:r>
              <a:rPr lang="fi-FI" sz="1700" dirty="0">
                <a:solidFill>
                  <a:srgbClr val="000000">
                    <a:lumMod val="85000"/>
                    <a:lumOff val="15000"/>
                  </a:srgbClr>
                </a:solidFill>
              </a:rPr>
              <a:t>Selvityksen kohderyhmän koko oli yhteensä 762 henkilöä, jolloin vastausprosentti oli 25 %</a:t>
            </a:r>
          </a:p>
          <a:p>
            <a:endParaRPr lang="fi-FI" dirty="0">
              <a:solidFill>
                <a:srgbClr val="000000">
                  <a:lumMod val="85000"/>
                  <a:lumOff val="15000"/>
                </a:srgbClr>
              </a:solidFill>
            </a:endParaRPr>
          </a:p>
          <a:p>
            <a:r>
              <a:rPr lang="fi-FI" dirty="0">
                <a:solidFill>
                  <a:srgbClr val="000000">
                    <a:lumMod val="85000"/>
                    <a:lumOff val="15000"/>
                  </a:srgbClr>
                </a:solidFill>
              </a:rPr>
              <a:t>Tähän esitykseen on koottu selvityksen keskeiset tulokset</a:t>
            </a:r>
          </a:p>
          <a:p>
            <a:pPr lvl="1"/>
            <a:endParaRPr lang="fi-FI" dirty="0">
              <a:solidFill>
                <a:srgbClr val="000000">
                  <a:lumMod val="85000"/>
                  <a:lumOff val="15000"/>
                </a:srgbClr>
              </a:solidFill>
            </a:endParaRP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916F527-320D-8730-BF88-66F9B4CF4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E9C5F-238E-4B93-B639-7A3A3A961D94}" type="datetime1">
              <a:rPr lang="fi-FI" smtClean="0"/>
              <a:t>17.8.2026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B494940-2BF5-7ED4-3608-B8D203B98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832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DC1EFC3F-A62E-56EA-6CF1-33EDA770A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Luottamus Finanssivalvontaan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8D975F-55CD-841D-7E1A-EF61805ED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097A-8F03-45B1-AF7F-2119F425ABD7}" type="datetime1">
              <a:rPr lang="fi-FI" smtClean="0"/>
              <a:t>17.8.2026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ABB6D55-53BE-3D7C-7F67-F2B2DF812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C165B187-A760-04EA-FA9D-5114C74F1DFC}"/>
              </a:ext>
            </a:extLst>
          </p:cNvPr>
          <p:cNvSpPr/>
          <p:nvPr/>
        </p:nvSpPr>
        <p:spPr>
          <a:xfrm>
            <a:off x="476211" y="1917356"/>
            <a:ext cx="4201297" cy="3632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>
                <a:solidFill>
                  <a:schemeClr val="bg2"/>
                </a:solidFill>
              </a:rPr>
              <a:t>Luottamus</a:t>
            </a:r>
            <a:r>
              <a:rPr lang="fi-FI" sz="2000" dirty="0">
                <a:solidFill>
                  <a:schemeClr val="tx1"/>
                </a:solidFill>
              </a:rPr>
              <a:t> Finanssivalvontaan on sidosryhmien keskuudessa </a:t>
            </a:r>
            <a:r>
              <a:rPr lang="fi-FI" sz="2000" dirty="0">
                <a:solidFill>
                  <a:schemeClr val="bg2"/>
                </a:solidFill>
              </a:rPr>
              <a:t>erittäin hyvällä tolalla</a:t>
            </a:r>
          </a:p>
          <a:p>
            <a:pPr algn="ctr"/>
            <a:endParaRPr lang="fi-FI" sz="2000" dirty="0">
              <a:solidFill>
                <a:schemeClr val="tx1"/>
              </a:solidFill>
            </a:endParaRPr>
          </a:p>
          <a:p>
            <a:pPr algn="ctr"/>
            <a:r>
              <a:rPr lang="fi-FI" sz="2000" dirty="0">
                <a:solidFill>
                  <a:schemeClr val="tx1"/>
                </a:solidFill>
              </a:rPr>
              <a:t>Lähes 90 % vastaajista kertoo luottamuksensa Finanssivalvontaan olevan vähintään melko suurta</a:t>
            </a:r>
          </a:p>
        </p:txBody>
      </p:sp>
      <p:graphicFrame>
        <p:nvGraphicFramePr>
          <p:cNvPr id="10" name="Sisällön paikkamerkki 6">
            <a:extLst>
              <a:ext uri="{FF2B5EF4-FFF2-40B4-BE49-F238E27FC236}">
                <a16:creationId xmlns:a16="http://schemas.microsoft.com/office/drawing/2014/main" id="{DBCFDF6A-B76C-EBFC-206B-0B53396650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8601736"/>
              </p:ext>
            </p:extLst>
          </p:nvPr>
        </p:nvGraphicFramePr>
        <p:xfrm>
          <a:off x="4820575" y="1341438"/>
          <a:ext cx="6761825" cy="4784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124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0FD515-2E3A-6601-6EEC-DAD9C9AAA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46" y="210352"/>
            <a:ext cx="10949354" cy="986400"/>
          </a:xfrm>
        </p:spPr>
        <p:txBody>
          <a:bodyPr/>
          <a:lstStyle/>
          <a:p>
            <a:r>
              <a:rPr lang="fi-FI"/>
              <a:t>Finanssivalvonnan tunnettuus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FD2CF8B-FE49-A0FB-A92F-8D282C43A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9F114-AAEC-4A3C-8DBC-D7FE5CC90C9C}" type="datetime1">
              <a:rPr lang="fi-FI" smtClean="0"/>
              <a:t>17.8.2026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9C978AF-8E23-B372-1829-DB2E73618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6799A22B-60C5-66A2-AFF1-564FA4CD4AF2}"/>
              </a:ext>
            </a:extLst>
          </p:cNvPr>
          <p:cNvSpPr/>
          <p:nvPr/>
        </p:nvSpPr>
        <p:spPr>
          <a:xfrm>
            <a:off x="476211" y="1917356"/>
            <a:ext cx="4364146" cy="3632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>
                <a:solidFill>
                  <a:schemeClr val="tx1"/>
                </a:solidFill>
              </a:rPr>
              <a:t>Fivan </a:t>
            </a:r>
            <a:r>
              <a:rPr lang="fi-FI" sz="2000" dirty="0">
                <a:solidFill>
                  <a:schemeClr val="bg2"/>
                </a:solidFill>
              </a:rPr>
              <a:t>toiminta tunnetaan </a:t>
            </a:r>
            <a:r>
              <a:rPr lang="fi-FI" sz="2000" dirty="0">
                <a:solidFill>
                  <a:schemeClr val="tx1"/>
                </a:solidFill>
              </a:rPr>
              <a:t>sidosryhmien keskuudessa </a:t>
            </a:r>
            <a:r>
              <a:rPr lang="fi-FI" sz="2000" dirty="0">
                <a:solidFill>
                  <a:schemeClr val="bg2"/>
                </a:solidFill>
              </a:rPr>
              <a:t>kohtalaisen hyvin</a:t>
            </a:r>
          </a:p>
          <a:p>
            <a:pPr algn="ctr"/>
            <a:endParaRPr lang="fi-FI" sz="2000" dirty="0">
              <a:solidFill>
                <a:schemeClr val="tx1"/>
              </a:solidFill>
            </a:endParaRPr>
          </a:p>
          <a:p>
            <a:pPr algn="ctr"/>
            <a:r>
              <a:rPr lang="fi-FI" sz="2000" dirty="0">
                <a:solidFill>
                  <a:schemeClr val="tx1"/>
                </a:solidFill>
              </a:rPr>
              <a:t>Reilu 40 % vastaajista tuntee Fivan toimintaa hyvin. Reilu puolet kuitenkin kertoo tuntevansa Fivan toimintaa kohtalaisesti tai heikommin</a:t>
            </a:r>
          </a:p>
        </p:txBody>
      </p:sp>
      <p:graphicFrame>
        <p:nvGraphicFramePr>
          <p:cNvPr id="10" name="Sisällön paikkamerkki 6">
            <a:extLst>
              <a:ext uri="{FF2B5EF4-FFF2-40B4-BE49-F238E27FC236}">
                <a16:creationId xmlns:a16="http://schemas.microsoft.com/office/drawing/2014/main" id="{8782B4D5-9B74-83AD-9197-1B1AEA0A29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9805378"/>
              </p:ext>
            </p:extLst>
          </p:nvPr>
        </p:nvGraphicFramePr>
        <p:xfrm>
          <a:off x="4365841" y="1307756"/>
          <a:ext cx="7321118" cy="5048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064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70BFFB-6FBF-B6BE-82AD-5524D9BFD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Finanssivalvonnan maine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E8413B-FEFF-0CD3-6B00-628A7AF79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2F49F-6CBB-4515-854F-3444DD428A57}" type="datetime1">
              <a:rPr lang="fi-FI" smtClean="0"/>
              <a:t>17.8.2026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72CCA34-F055-6FFD-67D5-779BE052D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E53CDC7A-588D-6022-84AD-C17C9B7CA287}"/>
              </a:ext>
            </a:extLst>
          </p:cNvPr>
          <p:cNvSpPr/>
          <p:nvPr/>
        </p:nvSpPr>
        <p:spPr>
          <a:xfrm>
            <a:off x="911424" y="2303727"/>
            <a:ext cx="3454426" cy="2945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Finanssivalvonnan </a:t>
            </a:r>
            <a:r>
              <a:rPr lang="fi-FI" dirty="0">
                <a:solidFill>
                  <a:schemeClr val="bg2"/>
                </a:solidFill>
              </a:rPr>
              <a:t>maine on erittäin vahva</a:t>
            </a:r>
            <a:r>
              <a:rPr lang="fi-FI" dirty="0">
                <a:solidFill>
                  <a:schemeClr val="tx1"/>
                </a:solidFill>
              </a:rPr>
              <a:t>:</a:t>
            </a:r>
          </a:p>
          <a:p>
            <a:pPr algn="ctr"/>
            <a:endParaRPr lang="fi-FI" dirty="0">
              <a:solidFill>
                <a:schemeClr val="tx1"/>
              </a:solidFill>
            </a:endParaRPr>
          </a:p>
          <a:p>
            <a:pPr algn="ctr"/>
            <a:r>
              <a:rPr lang="fi-FI" dirty="0">
                <a:solidFill>
                  <a:schemeClr val="tx1"/>
                </a:solidFill>
              </a:rPr>
              <a:t>Lähes 70 % sidosryhmien jäsenistä näkee Fivan maineen olevan parempi kuin muilla viranomaisilla keskimäärin</a:t>
            </a:r>
          </a:p>
          <a:p>
            <a:pPr algn="ctr"/>
            <a:endParaRPr lang="fi-FI" dirty="0">
              <a:solidFill>
                <a:schemeClr val="tx1"/>
              </a:solidFill>
            </a:endParaRPr>
          </a:p>
        </p:txBody>
      </p:sp>
      <p:graphicFrame>
        <p:nvGraphicFramePr>
          <p:cNvPr id="10" name="Sisällön paikkamerkki 6">
            <a:extLst>
              <a:ext uri="{FF2B5EF4-FFF2-40B4-BE49-F238E27FC236}">
                <a16:creationId xmlns:a16="http://schemas.microsoft.com/office/drawing/2014/main" id="{701936C6-7236-C6CC-F540-D9C06BA6D8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9288027"/>
              </p:ext>
            </p:extLst>
          </p:nvPr>
        </p:nvGraphicFramePr>
        <p:xfrm>
          <a:off x="3994951" y="1341438"/>
          <a:ext cx="7998781" cy="4784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689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B94162-C67F-3A64-42C3-2457DE562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Finanssivalvonnan onnistuminen valvojana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B491A2E-70EF-E1E4-59F7-760AF04B0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ED5DD-6FC8-4B03-9D97-DA3EE7ACF55D}" type="datetime1">
              <a:rPr lang="fi-FI" smtClean="0"/>
              <a:t>17.8.2026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CCC0E6F-75E0-6C3B-513F-5A09B43D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AAB300FF-E696-8C0E-9498-A87F4DCB7DFB}"/>
              </a:ext>
            </a:extLst>
          </p:cNvPr>
          <p:cNvSpPr/>
          <p:nvPr/>
        </p:nvSpPr>
        <p:spPr>
          <a:xfrm>
            <a:off x="583178" y="2303727"/>
            <a:ext cx="3454426" cy="2945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Finanssivalvonnan </a:t>
            </a:r>
            <a:r>
              <a:rPr lang="fi-FI" dirty="0">
                <a:solidFill>
                  <a:schemeClr val="bg2"/>
                </a:solidFill>
              </a:rPr>
              <a:t>koetaan myös onnistuneen hyvin valvojana</a:t>
            </a:r>
            <a:r>
              <a:rPr lang="fi-FI" dirty="0">
                <a:solidFill>
                  <a:schemeClr val="tx1"/>
                </a:solidFill>
              </a:rPr>
              <a:t>:</a:t>
            </a:r>
          </a:p>
          <a:p>
            <a:pPr algn="ctr"/>
            <a:endParaRPr lang="fi-FI" dirty="0">
              <a:solidFill>
                <a:schemeClr val="tx1"/>
              </a:solidFill>
            </a:endParaRPr>
          </a:p>
          <a:p>
            <a:pPr algn="ctr"/>
            <a:r>
              <a:rPr lang="fi-FI" dirty="0">
                <a:solidFill>
                  <a:schemeClr val="tx1"/>
                </a:solidFill>
              </a:rPr>
              <a:t>Lähes 75 % sidosryhmien jäsenistä näkee Fivan onnistuneen valvojana vähintään melko hyvin</a:t>
            </a:r>
          </a:p>
        </p:txBody>
      </p:sp>
      <p:graphicFrame>
        <p:nvGraphicFramePr>
          <p:cNvPr id="10" name="Sisällön paikkamerkki 6">
            <a:extLst>
              <a:ext uri="{FF2B5EF4-FFF2-40B4-BE49-F238E27FC236}">
                <a16:creationId xmlns:a16="http://schemas.microsoft.com/office/drawing/2014/main" id="{345CC69C-A47C-CF1C-C2A0-8469504440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5672405"/>
              </p:ext>
            </p:extLst>
          </p:nvPr>
        </p:nvGraphicFramePr>
        <p:xfrm>
          <a:off x="3879541" y="1341438"/>
          <a:ext cx="8043169" cy="4784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704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4D778E-6086-F64E-77DA-ABC7F1E5D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424" y="210352"/>
            <a:ext cx="10670976" cy="521485"/>
          </a:xfrm>
        </p:spPr>
        <p:txBody>
          <a:bodyPr/>
          <a:lstStyle/>
          <a:p>
            <a:r>
              <a:rPr lang="fi-FI"/>
              <a:t>Finanssivalvontaa kuvaavat ominaisuudet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272897B-7856-1C2D-D9CA-A32C405FF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AE69-ECCA-47C6-8737-445C86431D7C}" type="datetime1">
              <a:rPr lang="fi-FI" smtClean="0"/>
              <a:t>17.8.2026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86BE09B-25B5-D1EB-3B33-55ED73BEA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7</a:t>
            </a:fld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E13C1A82-8B66-E61F-11E0-16891EAA71FA}"/>
              </a:ext>
            </a:extLst>
          </p:cNvPr>
          <p:cNvSpPr/>
          <p:nvPr/>
        </p:nvSpPr>
        <p:spPr>
          <a:xfrm>
            <a:off x="161905" y="1845277"/>
            <a:ext cx="3116649" cy="36648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>
              <a:solidFill>
                <a:schemeClr val="tx1"/>
              </a:solidFill>
            </a:endParaRPr>
          </a:p>
          <a:p>
            <a:pPr algn="ctr"/>
            <a:r>
              <a:rPr lang="fi-FI" sz="1800" dirty="0">
                <a:solidFill>
                  <a:schemeClr val="tx1"/>
                </a:solidFill>
              </a:rPr>
              <a:t>Parhaiten </a:t>
            </a:r>
            <a:r>
              <a:rPr lang="fi-FI" dirty="0">
                <a:solidFill>
                  <a:schemeClr val="tx1"/>
                </a:solidFill>
              </a:rPr>
              <a:t>Finanssivalvontaa</a:t>
            </a:r>
            <a:r>
              <a:rPr lang="fi-FI" sz="1800" dirty="0">
                <a:solidFill>
                  <a:schemeClr val="tx1"/>
                </a:solidFill>
              </a:rPr>
              <a:t> kuvaavia ominaisuuksia ovat sidosryhmie</a:t>
            </a:r>
            <a:r>
              <a:rPr lang="fi-FI" dirty="0">
                <a:solidFill>
                  <a:schemeClr val="tx1"/>
                </a:solidFill>
              </a:rPr>
              <a:t>n</a:t>
            </a:r>
            <a:r>
              <a:rPr lang="fi-FI" sz="1800" dirty="0">
                <a:solidFill>
                  <a:schemeClr val="tx1"/>
                </a:solidFill>
              </a:rPr>
              <a:t> mielestä </a:t>
            </a:r>
            <a:r>
              <a:rPr lang="fi-FI" dirty="0">
                <a:solidFill>
                  <a:schemeClr val="bg2"/>
                </a:solidFill>
              </a:rPr>
              <a:t>riippumaton</a:t>
            </a:r>
            <a:r>
              <a:rPr lang="fi-FI" sz="1800" dirty="0">
                <a:solidFill>
                  <a:schemeClr val="bg2"/>
                </a:solidFill>
              </a:rPr>
              <a:t>, osaava</a:t>
            </a:r>
            <a:r>
              <a:rPr lang="fi-FI" dirty="0">
                <a:solidFill>
                  <a:schemeClr val="bg2"/>
                </a:solidFill>
              </a:rPr>
              <a:t> </a:t>
            </a:r>
            <a:r>
              <a:rPr lang="fi-FI" dirty="0">
                <a:solidFill>
                  <a:schemeClr val="tx1"/>
                </a:solidFill>
              </a:rPr>
              <a:t>sekä</a:t>
            </a:r>
            <a:r>
              <a:rPr lang="fi-FI" dirty="0">
                <a:solidFill>
                  <a:schemeClr val="bg2"/>
                </a:solidFill>
              </a:rPr>
              <a:t> johdonmukainen</a:t>
            </a:r>
            <a:endParaRPr lang="fi-FI" sz="1800" dirty="0">
              <a:solidFill>
                <a:schemeClr val="bg2"/>
              </a:solidFill>
            </a:endParaRPr>
          </a:p>
          <a:p>
            <a:endParaRPr lang="fi-FI" dirty="0">
              <a:solidFill>
                <a:schemeClr val="bg2"/>
              </a:solidFill>
            </a:endParaRPr>
          </a:p>
          <a:p>
            <a:pPr algn="ctr"/>
            <a:r>
              <a:rPr lang="fi-FI" dirty="0">
                <a:solidFill>
                  <a:schemeClr val="tx1"/>
                </a:solidFill>
              </a:rPr>
              <a:t>Vähiten kysytyistä ominaisuuksista Finanssivalvontaa kuvaavat </a:t>
            </a:r>
            <a:r>
              <a:rPr lang="fi-FI" dirty="0">
                <a:solidFill>
                  <a:schemeClr val="bg2"/>
                </a:solidFill>
              </a:rPr>
              <a:t>avoin </a:t>
            </a:r>
            <a:r>
              <a:rPr lang="fi-FI" dirty="0">
                <a:solidFill>
                  <a:schemeClr val="tx1"/>
                </a:solidFill>
              </a:rPr>
              <a:t>ja</a:t>
            </a:r>
            <a:r>
              <a:rPr lang="fi-FI" dirty="0">
                <a:solidFill>
                  <a:schemeClr val="bg2"/>
                </a:solidFill>
              </a:rPr>
              <a:t> uudistuva</a:t>
            </a:r>
          </a:p>
          <a:p>
            <a:endParaRPr lang="fi-FI" sz="1800" dirty="0">
              <a:solidFill>
                <a:schemeClr val="bg2"/>
              </a:solidFill>
            </a:endParaRPr>
          </a:p>
        </p:txBody>
      </p:sp>
      <p:graphicFrame>
        <p:nvGraphicFramePr>
          <p:cNvPr id="9" name="Sisällön paikkamerkki 6">
            <a:extLst>
              <a:ext uri="{FF2B5EF4-FFF2-40B4-BE49-F238E27FC236}">
                <a16:creationId xmlns:a16="http://schemas.microsoft.com/office/drawing/2014/main" id="{77BE23D9-2F3D-B655-A565-1DECCF145C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1984952"/>
              </p:ext>
            </p:extLst>
          </p:nvPr>
        </p:nvGraphicFramePr>
        <p:xfrm>
          <a:off x="3278554" y="994300"/>
          <a:ext cx="8751540" cy="5433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203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9AA3533-8DEF-84BD-7C08-90E3BC4B3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99" y="210352"/>
            <a:ext cx="4052277" cy="1149525"/>
          </a:xfrm>
        </p:spPr>
        <p:txBody>
          <a:bodyPr/>
          <a:lstStyle/>
          <a:p>
            <a:r>
              <a:rPr lang="fi-FI" dirty="0"/>
              <a:t>Finanssivalvonnan toiminta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BEC4DE8-9C30-C939-965E-37F93424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53DAD-F865-4CD7-945F-F9A4258B5B71}" type="datetime1">
              <a:rPr lang="fi-FI" smtClean="0"/>
              <a:t>17.8.2026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6B0060C-EA73-F2AC-DC31-BF6004DD9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8</a:t>
            </a:fld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6039FACB-1A5A-D4BC-04A7-5B4E1B019E9E}"/>
              </a:ext>
            </a:extLst>
          </p:cNvPr>
          <p:cNvSpPr/>
          <p:nvPr/>
        </p:nvSpPr>
        <p:spPr>
          <a:xfrm>
            <a:off x="109703" y="1747688"/>
            <a:ext cx="2781345" cy="38819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dirty="0">
                <a:solidFill>
                  <a:schemeClr val="tx1"/>
                </a:solidFill>
              </a:rPr>
              <a:t>Sidosryhmät arvioivat Finanssivalvonnan toimintaa eri osa-alueilla:</a:t>
            </a:r>
          </a:p>
          <a:p>
            <a:pPr algn="ctr"/>
            <a:endParaRPr lang="fi-FI" sz="1600" dirty="0">
              <a:solidFill>
                <a:schemeClr val="tx1"/>
              </a:solidFill>
            </a:endParaRPr>
          </a:p>
          <a:p>
            <a:pPr algn="ctr"/>
            <a:r>
              <a:rPr lang="fi-FI" sz="1600" dirty="0">
                <a:solidFill>
                  <a:schemeClr val="tx1"/>
                </a:solidFill>
              </a:rPr>
              <a:t>Parhaiten Finanssivalvonnan toimintaa kuvaa </a:t>
            </a:r>
            <a:r>
              <a:rPr lang="fi-FI" sz="1600" dirty="0">
                <a:solidFill>
                  <a:schemeClr val="bg2"/>
                </a:solidFill>
              </a:rPr>
              <a:t>eurooppalaisen valvontayhteisön osana oleminen </a:t>
            </a:r>
            <a:r>
              <a:rPr lang="fi-FI" sz="1600" dirty="0">
                <a:solidFill>
                  <a:schemeClr val="tx1"/>
                </a:solidFill>
              </a:rPr>
              <a:t>sekä</a:t>
            </a:r>
            <a:r>
              <a:rPr lang="fi-FI" sz="1600" dirty="0">
                <a:solidFill>
                  <a:schemeClr val="bg2"/>
                </a:solidFill>
              </a:rPr>
              <a:t> puuttuminen tiukasti havaittuihin väärinkäytöksiin ja laiminlyönteihin</a:t>
            </a:r>
          </a:p>
        </p:txBody>
      </p:sp>
      <p:graphicFrame>
        <p:nvGraphicFramePr>
          <p:cNvPr id="10" name="Sisällön paikkamerkki 6">
            <a:extLst>
              <a:ext uri="{FF2B5EF4-FFF2-40B4-BE49-F238E27FC236}">
                <a16:creationId xmlns:a16="http://schemas.microsoft.com/office/drawing/2014/main" id="{80DC780B-4A0B-51D1-F35C-47401F8432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818524"/>
              </p:ext>
            </p:extLst>
          </p:nvPr>
        </p:nvGraphicFramePr>
        <p:xfrm>
          <a:off x="2965143" y="949912"/>
          <a:ext cx="9117154" cy="5619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991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9B3D4B-9104-B4B9-E7E6-98D39317F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424" y="210352"/>
            <a:ext cx="10670976" cy="712515"/>
          </a:xfrm>
        </p:spPr>
        <p:txBody>
          <a:bodyPr/>
          <a:lstStyle/>
          <a:p>
            <a:r>
              <a:rPr lang="fi-FI" dirty="0"/>
              <a:t>Miten Finanssivalvonta on onnistunut edistämään asioita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012439A-8393-97F2-2092-B68B8E17B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6159-EC6A-4C16-B6AE-AF7BB43A64C1}" type="datetime1">
              <a:rPr lang="fi-FI" smtClean="0"/>
              <a:t>17.8.2026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313D7BA-6EC6-A1D7-7509-884C8FDA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B46FC-B66E-4301-B25C-D47AA4C5ACBB}" type="slidenum">
              <a:rPr lang="fi-FI" smtClean="0"/>
              <a:pPr/>
              <a:t>9</a:t>
            </a:fld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9DD13152-9E33-5154-C5F0-1ED33C40416C}"/>
              </a:ext>
            </a:extLst>
          </p:cNvPr>
          <p:cNvSpPr/>
          <p:nvPr/>
        </p:nvSpPr>
        <p:spPr>
          <a:xfrm>
            <a:off x="136126" y="1763102"/>
            <a:ext cx="2542976" cy="375301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dirty="0">
                <a:solidFill>
                  <a:schemeClr val="tx1"/>
                </a:solidFill>
              </a:rPr>
              <a:t>Sidosryhmät arvioivat kuinka hyvin Fiva on onnistunut edistämään eri asioita:</a:t>
            </a:r>
          </a:p>
          <a:p>
            <a:pPr algn="ctr"/>
            <a:endParaRPr lang="fi-FI" sz="1600" dirty="0">
              <a:solidFill>
                <a:schemeClr val="tx1"/>
              </a:solidFill>
            </a:endParaRPr>
          </a:p>
          <a:p>
            <a:pPr algn="ctr"/>
            <a:r>
              <a:rPr lang="fi-FI" sz="1600" dirty="0">
                <a:solidFill>
                  <a:schemeClr val="tx1"/>
                </a:solidFill>
              </a:rPr>
              <a:t>Erityisesti Finanssivalvonnan koetaan </a:t>
            </a:r>
            <a:r>
              <a:rPr lang="fi-FI" sz="1600" dirty="0">
                <a:solidFill>
                  <a:schemeClr val="bg2"/>
                </a:solidFill>
              </a:rPr>
              <a:t>onnistuneen edistämään finanssimarkkinoiden vakautta, luottamusta finanssimarkkinoiden toimintaan </a:t>
            </a:r>
            <a:r>
              <a:rPr lang="fi-FI" sz="1600" dirty="0">
                <a:solidFill>
                  <a:schemeClr val="tx1"/>
                </a:solidFill>
              </a:rPr>
              <a:t>sekä</a:t>
            </a:r>
            <a:r>
              <a:rPr lang="fi-FI" sz="1600" dirty="0">
                <a:solidFill>
                  <a:schemeClr val="bg2"/>
                </a:solidFill>
              </a:rPr>
              <a:t> valvottavien sääntelyn mukaista toimintaa</a:t>
            </a:r>
          </a:p>
        </p:txBody>
      </p:sp>
      <p:graphicFrame>
        <p:nvGraphicFramePr>
          <p:cNvPr id="10" name="Sisällön paikkamerkki 6">
            <a:extLst>
              <a:ext uri="{FF2B5EF4-FFF2-40B4-BE49-F238E27FC236}">
                <a16:creationId xmlns:a16="http://schemas.microsoft.com/office/drawing/2014/main" id="{07A31761-3995-1C9B-0DA8-B29D56E435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9743595"/>
              </p:ext>
            </p:extLst>
          </p:nvPr>
        </p:nvGraphicFramePr>
        <p:xfrm>
          <a:off x="2752078" y="1341438"/>
          <a:ext cx="9303797" cy="5014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3185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6_9 Aula ppt2022">
  <a:themeElements>
    <a:clrScheme name="Aula Vanhat Värit">
      <a:dk1>
        <a:sysClr val="windowText" lastClr="000000"/>
      </a:dk1>
      <a:lt1>
        <a:sysClr val="window" lastClr="FFFFFF"/>
      </a:lt1>
      <a:dk2>
        <a:srgbClr val="262626"/>
      </a:dk2>
      <a:lt2>
        <a:srgbClr val="800080"/>
      </a:lt2>
      <a:accent1>
        <a:srgbClr val="C239CE"/>
      </a:accent1>
      <a:accent2>
        <a:srgbClr val="F29704"/>
      </a:accent2>
      <a:accent3>
        <a:srgbClr val="F3297B"/>
      </a:accent3>
      <a:accent4>
        <a:srgbClr val="54AE0E"/>
      </a:accent4>
      <a:accent5>
        <a:srgbClr val="198B97"/>
      </a:accent5>
      <a:accent6>
        <a:srgbClr val="F0F44A"/>
      </a:accent6>
      <a:hlink>
        <a:srgbClr val="0000FF"/>
      </a:hlink>
      <a:folHlink>
        <a:srgbClr val="800080"/>
      </a:folHlink>
    </a:clrScheme>
    <a:fontScheme name="Aula">
      <a:majorFont>
        <a:latin typeface="ITC Avant Garde Std B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16_9 Aula ppt2022" id="{F7646F76-E20F-49D9-807E-7E95639BE947}" vid="{5E294739-9917-43D7-B462-8755E2FD123F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ECB6E6F0C294E4FB4C77014D95A998D" ma:contentTypeVersion="18" ma:contentTypeDescription="Luo uusi asiakirja." ma:contentTypeScope="" ma:versionID="45bfa55a11488f400ca67f0221cafd54">
  <xsd:schema xmlns:xsd="http://www.w3.org/2001/XMLSchema" xmlns:xs="http://www.w3.org/2001/XMLSchema" xmlns:p="http://schemas.microsoft.com/office/2006/metadata/properties" xmlns:ns2="6fc8bbe9-0dc9-40c2-81a4-b43b93298813" xmlns:ns3="7149e8d7-3053-447d-be54-d7e6bc196f4d" targetNamespace="http://schemas.microsoft.com/office/2006/metadata/properties" ma:root="true" ma:fieldsID="bc8fd12486ea0b0613b44413856794c3" ns2:_="" ns3:_="">
    <xsd:import namespace="6fc8bbe9-0dc9-40c2-81a4-b43b93298813"/>
    <xsd:import namespace="7149e8d7-3053-447d-be54-d7e6bc196f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c8bbe9-0dc9-40c2-81a4-b43b932988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Kuvien tunnisteet" ma:readOnly="false" ma:fieldId="{5cf76f15-5ced-4ddc-b409-7134ff3c332f}" ma:taxonomyMulti="true" ma:sspId="5c870333-0882-414b-bc2a-658368eeef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49e8d7-3053-447d-be54-d7e6bc196f4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772798-108b-42f1-bfa4-84b04d2937a0}" ma:internalName="TaxCatchAll" ma:showField="CatchAllData" ma:web="7149e8d7-3053-447d-be54-d7e6bc196f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c8bbe9-0dc9-40c2-81a4-b43b93298813">
      <Terms xmlns="http://schemas.microsoft.com/office/infopath/2007/PartnerControls"/>
    </lcf76f155ced4ddcb4097134ff3c332f>
    <TaxCatchAll xmlns="7149e8d7-3053-447d-be54-d7e6bc196f4d" xsi:nil="true"/>
  </documentManagement>
</p:properties>
</file>

<file path=customXml/itemProps1.xml><?xml version="1.0" encoding="utf-8"?>
<ds:datastoreItem xmlns:ds="http://schemas.openxmlformats.org/officeDocument/2006/customXml" ds:itemID="{2A0C5BE0-9308-43CB-BFE0-6C75F55D62B0}"/>
</file>

<file path=customXml/itemProps2.xml><?xml version="1.0" encoding="utf-8"?>
<ds:datastoreItem xmlns:ds="http://schemas.openxmlformats.org/officeDocument/2006/customXml" ds:itemID="{21C4B475-CDC7-49E9-841B-990B8605186F}"/>
</file>

<file path=customXml/itemProps3.xml><?xml version="1.0" encoding="utf-8"?>
<ds:datastoreItem xmlns:ds="http://schemas.openxmlformats.org/officeDocument/2006/customXml" ds:itemID="{8C4DB7D8-750E-42CA-884A-3D1F4D2C29DB}"/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651</Words>
  <Application>Microsoft Office PowerPoint</Application>
  <PresentationFormat>Laajakuva</PresentationFormat>
  <Paragraphs>141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20" baseType="lpstr">
      <vt:lpstr>Aptos</vt:lpstr>
      <vt:lpstr>Arial</vt:lpstr>
      <vt:lpstr>ITC Avant Garde Std Bk</vt:lpstr>
      <vt:lpstr>Open Sans</vt:lpstr>
      <vt:lpstr>Wingdings</vt:lpstr>
      <vt:lpstr>16_9 Aula ppt2022</vt:lpstr>
      <vt:lpstr>Finanssivalvonta – sidosryhmäkysely 2026 Tiivistelmä selvityksen keskeisistä löydöksistä</vt:lpstr>
      <vt:lpstr>Taustaa selvityksestä</vt:lpstr>
      <vt:lpstr>Luottamus Finanssivalvontaan</vt:lpstr>
      <vt:lpstr>Finanssivalvonnan tunnettuus</vt:lpstr>
      <vt:lpstr>Finanssivalvonnan maine</vt:lpstr>
      <vt:lpstr>Finanssivalvonnan onnistuminen valvojana</vt:lpstr>
      <vt:lpstr>Finanssivalvontaa kuvaavat ominaisuudet</vt:lpstr>
      <vt:lpstr>Finanssivalvonnan toiminta</vt:lpstr>
      <vt:lpstr>Miten Finanssivalvonta on onnistunut edistämään asioita</vt:lpstr>
      <vt:lpstr>Tyytyväisyys vuorovaikutukseen ja yhteydenpitoon kokonaisuudessaan</vt:lpstr>
      <vt:lpstr>Tyytyväisyys Finanssivalvonnan vuorovaikutukseen eri osa-alueilla</vt:lpstr>
      <vt:lpstr>Finanssivalvonnan onnistuminen viestinnässä</vt:lpstr>
      <vt:lpstr>Kiitos selvitykseen osallistumisestasi!</vt:lpstr>
      <vt:lpstr>Kiitos!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2026-08-17T10:08:38Z</dcterms:created>
  <dcterms:modified xsi:type="dcterms:W3CDTF">2026-08-17T10:14:11Z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0x0101008ECB6E6F0C294E4FB4C77014D95A998D</vt:lpwstr>
  </property>
</Properties>
</file>