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3.xml" ContentType="application/vnd.openxmlformats-officedocument.presentationml.comments+xml"/>
  <Override PartName="/ppt/comments/comment2.xml" ContentType="application/vnd.openxmlformats-officedocument.presentationml.comments+xml"/>
  <Override PartName="/ppt/comments/comment1.xml" ContentType="application/vnd.openxmlformats-officedocument.presentationml.comment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59" r:id="rId1"/>
  </p:sldMasterIdLst>
  <p:notesMasterIdLst>
    <p:notesMasterId r:id="rId15"/>
  </p:notesMasterIdLst>
  <p:handoutMasterIdLst>
    <p:handoutMasterId r:id="rId16"/>
  </p:handoutMasterIdLst>
  <p:sldIdLst>
    <p:sldId id="256" r:id="rId2"/>
    <p:sldId id="466" r:id="rId3"/>
    <p:sldId id="271" r:id="rId4"/>
    <p:sldId id="295" r:id="rId5"/>
    <p:sldId id="464" r:id="rId6"/>
    <p:sldId id="458" r:id="rId7"/>
    <p:sldId id="373" r:id="rId8"/>
    <p:sldId id="335" r:id="rId9"/>
    <p:sldId id="311" r:id="rId10"/>
    <p:sldId id="363" r:id="rId11"/>
    <p:sldId id="362" r:id="rId12"/>
    <p:sldId id="472" r:id="rId13"/>
    <p:sldId id="473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11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a Koskentalo" initials="EK" lastIdx="23" clrIdx="0">
    <p:extLst>
      <p:ext uri="{19B8F6BF-5375-455C-9EA6-DF929625EA0E}">
        <p15:presenceInfo xmlns:p15="http://schemas.microsoft.com/office/powerpoint/2012/main" userId="S-1-5-21-1606980848-884357618-725345543-2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864"/>
    <a:srgbClr val="229E80"/>
    <a:srgbClr val="F19765"/>
    <a:srgbClr val="F88E5E"/>
    <a:srgbClr val="0871B8"/>
    <a:srgbClr val="055CBB"/>
    <a:srgbClr val="FFFF66"/>
    <a:srgbClr val="00CCFF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968" autoAdjust="0"/>
    <p:restoredTop sz="94664" autoAdjust="0"/>
  </p:normalViewPr>
  <p:slideViewPr>
    <p:cSldViewPr>
      <p:cViewPr varScale="1">
        <p:scale>
          <a:sx n="82" d="100"/>
          <a:sy n="82" d="100"/>
        </p:scale>
        <p:origin x="640" y="160"/>
      </p:cViewPr>
      <p:guideLst>
        <p:guide orient="horz" pos="4080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38" y="-7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9T17:22:09.526" idx="19">
    <p:pos x="10" y="10"/>
    <p:text>siirrä tämä enablers osioon?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0T10:04:28.183" idx="9">
    <p:pos x="10" y="10"/>
    <p:text>Transition from paper to digital, straight-through processing
Interoperability using standard interfaces</p:text>
    <p:extLst>
      <p:ext uri="{C676402C-5697-4E1C-873F-D02D1690AC5C}">
        <p15:threadingInfo xmlns:p15="http://schemas.microsoft.com/office/powerpoint/2012/main" timeZoneBias="-180"/>
      </p:ext>
    </p:extLst>
  </p:cm>
  <p:cm authorId="1" dt="2017-05-10T16:34:54.080" idx="17">
    <p:pos x="1323" y="880"/>
    <p:text>platform based economy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9T11:15:35.664" idx="18">
    <p:pos x="5372" y="754"/>
    <p:text>todo update pallukat vähintäänkin ja Kjerstiltä matskua?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 dirty="0">
              <a:latin typeface="+mn-lt"/>
            </a:endParaRPr>
          </a:p>
        </p:txBody>
      </p:sp>
      <p:sp>
        <p:nvSpPr>
          <p:cNvPr id="737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0"/>
            <a:ext cx="2946576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C166BA1-8AE9-480A-A3F1-B94C20FC29D4}" type="datetime1">
              <a:rPr lang="fi-FI">
                <a:latin typeface="+mn-lt"/>
              </a:rPr>
              <a:pPr>
                <a:defRPr/>
              </a:pPr>
              <a:t>23.11.2018</a:t>
            </a:fld>
            <a:endParaRPr lang="fi-FI" dirty="0">
              <a:latin typeface="+mn-lt"/>
            </a:endParaRPr>
          </a:p>
        </p:txBody>
      </p:sp>
      <p:sp>
        <p:nvSpPr>
          <p:cNvPr id="737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64"/>
            <a:ext cx="2946576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i-FI" dirty="0">
                <a:latin typeface="+mn-lt"/>
              </a:rPr>
              <a:t>TIEKE</a:t>
            </a:r>
          </a:p>
        </p:txBody>
      </p:sp>
      <p:sp>
        <p:nvSpPr>
          <p:cNvPr id="737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30064"/>
            <a:ext cx="2946576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182D9B6-7839-4420-9001-313C8E7A0807}" type="slidenum">
              <a:rPr lang="fi-FI">
                <a:latin typeface="+mn-lt"/>
              </a:rPr>
              <a:pPr>
                <a:defRPr/>
              </a:pPr>
              <a:t>‹#›</a:t>
            </a:fld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0416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6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0"/>
            <a:ext cx="2946576" cy="46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332CD66B-A288-40E1-AC25-99A41D189014}" type="datetime1">
              <a:rPr lang="fi-FI" smtClean="0"/>
              <a:pPr>
                <a:defRPr/>
              </a:pPr>
              <a:t>23.11.2018</a:t>
            </a:fld>
            <a:endParaRPr lang="fi-FI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71525"/>
            <a:ext cx="4956175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20675"/>
            <a:ext cx="4985393" cy="448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/>
              <a:t> 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349"/>
            <a:ext cx="2946576" cy="4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i-FI" dirty="0"/>
              <a:t>TIEKE</a:t>
            </a:r>
          </a:p>
        </p:txBody>
      </p:sp>
      <p:sp>
        <p:nvSpPr>
          <p:cNvPr id="237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41349"/>
            <a:ext cx="2946576" cy="4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8A3BB7B-5296-4253-A2ED-C57E166F2EDB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463136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buFontTx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FontTx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FontTx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Tx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FontTx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TIEKE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3BB7B-5296-4253-A2ED-C57E166F2EDB}" type="slidenum">
              <a:rPr lang="fi-FI" smtClean="0"/>
              <a:pPr>
                <a:defRPr/>
              </a:pPr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360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55BA80FE-1EC6-CC49-9E95-A9C9BEF0C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DAAC191D-5D32-E44E-AC56-DE9B409F23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39042E95-F050-2644-85E5-68A7B1C9A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0AC694-DBB0-E54F-90C6-295392AC4DB8}" type="slidenum">
              <a:rPr lang="fi-FI" altLang="en-US" sz="1200" smtClean="0"/>
              <a:pPr/>
              <a:t>3</a:t>
            </a:fld>
            <a:endParaRPr lang="fi-FI" altLang="en-US" sz="1200"/>
          </a:p>
        </p:txBody>
      </p:sp>
    </p:spTree>
    <p:extLst>
      <p:ext uri="{BB962C8B-B14F-4D97-AF65-F5344CB8AC3E}">
        <p14:creationId xmlns:p14="http://schemas.microsoft.com/office/powerpoint/2010/main" val="295748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3A5E-30F9-D944-87C6-BC0E4E47C9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7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E7708-BB0F-2D42-A5AD-65CA3656B0EF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81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60288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831233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552478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ieke_pp_loppupalkki_logo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849063"/>
            <a:ext cx="9144000" cy="2008937"/>
          </a:xfrm>
          <a:prstGeom prst="rect">
            <a:avLst/>
          </a:prstGeom>
        </p:spPr>
      </p:pic>
      <p:sp>
        <p:nvSpPr>
          <p:cNvPr id="6" name="Alaotsikko 2"/>
          <p:cNvSpPr>
            <a:spLocks noGrp="1"/>
          </p:cNvSpPr>
          <p:nvPr>
            <p:ph type="subTitle" idx="1"/>
          </p:nvPr>
        </p:nvSpPr>
        <p:spPr>
          <a:xfrm>
            <a:off x="2051720" y="5229200"/>
            <a:ext cx="5904656" cy="1224136"/>
          </a:xfrm>
        </p:spPr>
        <p:txBody>
          <a:bodyPr>
            <a:normAutofit/>
          </a:bodyPr>
          <a:lstStyle>
            <a:lvl1pPr marL="0" indent="0" algn="l" eaLnBrk="1" hangingPunct="1">
              <a:lnSpc>
                <a:spcPct val="90000"/>
              </a:lnSpc>
              <a:buNone/>
              <a:defRPr lang="en-US" sz="2000" b="0" kern="1200" spc="-30" baseline="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67543" y="894457"/>
            <a:ext cx="8390707" cy="518319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1" y="318139"/>
            <a:ext cx="8207375" cy="11957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8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F42688D-7A49-854D-8B20-963660151A15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C1BD9C5-438D-0A45-B22D-BEC3EE5D5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4"/>
          <p:cNvCxnSpPr/>
          <p:nvPr/>
        </p:nvCxnSpPr>
        <p:spPr>
          <a:xfrm>
            <a:off x="468321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8" y="5654880"/>
            <a:ext cx="2227147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44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A951DF5-431D-3E45-B63E-CE421CF9F73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F379D-D749-9642-981F-3D083672292F}" type="datetime1">
              <a:rPr lang="en-US" altLang="en-US"/>
              <a:pPr>
                <a:defRPr/>
              </a:pPr>
              <a:t>11/23/18</a:t>
            </a:fld>
            <a:endParaRPr lang="fi-FI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E5EF767-2D8C-D541-82E8-515722B48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F153101-0826-2746-AAC0-CBCEA390B54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58AED-B33C-E340-A269-C00EF6287FEE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30925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24214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79611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521259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402455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52607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833313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51879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033342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32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785" r:id="rId12"/>
    <p:sldLayoutId id="2147483974" r:id="rId13"/>
    <p:sldLayoutId id="2147483975" r:id="rId14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ordicsmartgovernment.org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knologiateollisuus.fi/fi/rteco" TargetMode="External"/><Relationship Id="rId2" Type="http://schemas.openxmlformats.org/officeDocument/2006/relationships/hyperlink" Target="https://www.vero.fi/tulorekister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mta.ee/et/uudised/palga-ja-toojou-andmete-esitamine-muutub-2018-aasta-algusest-automaatseks" TargetMode="External"/><Relationship Id="rId4" Type="http://schemas.openxmlformats.org/officeDocument/2006/relationships/hyperlink" Target="https://vm.fi/yhteinen-tiedon-hallint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e.fi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MDJAwHg5qM" TargetMode="External"/><Relationship Id="rId6" Type="http://schemas.openxmlformats.org/officeDocument/2006/relationships/image" Target="../media/image12.jpeg"/><Relationship Id="rId5" Type="http://schemas.openxmlformats.org/officeDocument/2006/relationships/hyperlink" Target="https://youtu.be/eMDJAwHg5qM" TargetMode="External"/><Relationship Id="rId4" Type="http://schemas.openxmlformats.org/officeDocument/2006/relationships/hyperlink" Target="http://www.xbrl.f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IjWVAh42V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Taloustiedon</a:t>
            </a:r>
            <a:r>
              <a:rPr lang="en-US" dirty="0"/>
              <a:t> </a:t>
            </a:r>
            <a:r>
              <a:rPr lang="en-US" dirty="0" err="1"/>
              <a:t>digitalisaatio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Esko </a:t>
            </a:r>
            <a:r>
              <a:rPr lang="fi-FI" dirty="0" err="1"/>
              <a:t>penttinen</a:t>
            </a:r>
            <a:r>
              <a:rPr lang="fi-FI" dirty="0"/>
              <a:t> &amp; Elina Koskentalo, </a:t>
            </a:r>
          </a:p>
          <a:p>
            <a:r>
              <a:rPr lang="fi-FI" dirty="0"/>
              <a:t>XBRL </a:t>
            </a:r>
            <a:r>
              <a:rPr lang="fi-FI" dirty="0" err="1"/>
              <a:t>finland</a:t>
            </a:r>
            <a:endParaRPr lang="fi-FI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Nordic Smart Government 3.0 (2018-2020)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 err="1"/>
              <a:t>Tavoitteena</a:t>
            </a:r>
            <a:r>
              <a:rPr lang="en-GB" sz="2800" dirty="0"/>
              <a:t> </a:t>
            </a:r>
            <a:r>
              <a:rPr lang="en-GB" sz="2800" dirty="0" err="1"/>
              <a:t>luoda</a:t>
            </a:r>
            <a:r>
              <a:rPr lang="en-GB" sz="2800" dirty="0"/>
              <a:t> </a:t>
            </a:r>
            <a:r>
              <a:rPr lang="en-GB" sz="2800" dirty="0" err="1"/>
              <a:t>integroitu</a:t>
            </a:r>
            <a:r>
              <a:rPr lang="en-GB" sz="2800" dirty="0"/>
              <a:t> </a:t>
            </a:r>
            <a:r>
              <a:rPr lang="en-GB" sz="2800" dirty="0" err="1"/>
              <a:t>ja</a:t>
            </a:r>
            <a:r>
              <a:rPr lang="en-GB" sz="2800" dirty="0"/>
              <a:t> </a:t>
            </a:r>
            <a:r>
              <a:rPr lang="en-GB" sz="2800" dirty="0" err="1"/>
              <a:t>yhteentoimiva</a:t>
            </a:r>
            <a:r>
              <a:rPr lang="en-GB" sz="2800" dirty="0"/>
              <a:t> </a:t>
            </a:r>
            <a:r>
              <a:rPr lang="en-GB" sz="2800" dirty="0" err="1"/>
              <a:t>Poihjoismaiden</a:t>
            </a:r>
            <a:r>
              <a:rPr lang="en-GB" sz="2800" dirty="0"/>
              <a:t> </a:t>
            </a:r>
            <a:r>
              <a:rPr lang="en-GB" sz="2800" dirty="0" err="1"/>
              <a:t>alue</a:t>
            </a:r>
            <a:r>
              <a:rPr lang="en-GB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err="1"/>
              <a:t>Aihealueet</a:t>
            </a:r>
            <a:endParaRPr lang="en-GB" sz="2800" dirty="0"/>
          </a:p>
          <a:p>
            <a:pPr lvl="1"/>
            <a:r>
              <a:rPr lang="en-GB" sz="2400" dirty="0" err="1"/>
              <a:t>Liiketoimintadokumenttien</a:t>
            </a:r>
            <a:r>
              <a:rPr lang="en-GB" sz="2400" dirty="0"/>
              <a:t> </a:t>
            </a:r>
            <a:r>
              <a:rPr lang="en-GB" sz="2400" dirty="0" err="1"/>
              <a:t>standardointi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rakenteellistaminen</a:t>
            </a:r>
            <a:endParaRPr lang="en-GB" sz="2400" dirty="0"/>
          </a:p>
          <a:p>
            <a:pPr lvl="1"/>
            <a:r>
              <a:rPr lang="en-US" sz="2400" dirty="0" err="1"/>
              <a:t>Viranomaisraportoinnin</a:t>
            </a:r>
            <a:r>
              <a:rPr lang="en-US" sz="2400" dirty="0"/>
              <a:t> </a:t>
            </a:r>
            <a:r>
              <a:rPr lang="en-US" sz="2400" dirty="0" err="1"/>
              <a:t>automatisointi</a:t>
            </a:r>
            <a:r>
              <a:rPr lang="en-US" sz="2400" dirty="0"/>
              <a:t> ja </a:t>
            </a:r>
            <a:r>
              <a:rPr lang="en-US" sz="2400" dirty="0" err="1"/>
              <a:t>hallinnollisen</a:t>
            </a:r>
            <a:r>
              <a:rPr lang="en-US" sz="2400" dirty="0"/>
              <a:t> </a:t>
            </a:r>
            <a:r>
              <a:rPr lang="en-US" sz="2400" dirty="0" err="1"/>
              <a:t>taakan</a:t>
            </a:r>
            <a:r>
              <a:rPr lang="en-US" sz="2400" dirty="0"/>
              <a:t> </a:t>
            </a:r>
            <a:r>
              <a:rPr lang="en-US" sz="2400" dirty="0" err="1"/>
              <a:t>keventäminen</a:t>
            </a:r>
            <a:endParaRPr lang="en-US" sz="2400" dirty="0"/>
          </a:p>
          <a:p>
            <a:pPr lvl="1"/>
            <a:r>
              <a:rPr lang="en-US" sz="2400" dirty="0" err="1"/>
              <a:t>Järjestelmien</a:t>
            </a:r>
            <a:r>
              <a:rPr lang="en-US" sz="2400" dirty="0"/>
              <a:t> </a:t>
            </a:r>
            <a:r>
              <a:rPr lang="en-US" sz="2400" dirty="0" err="1"/>
              <a:t>välisen</a:t>
            </a:r>
            <a:r>
              <a:rPr lang="en-US" sz="2400" dirty="0"/>
              <a:t> </a:t>
            </a:r>
            <a:r>
              <a:rPr lang="en-US" sz="2400" dirty="0" err="1"/>
              <a:t>yhteentoimivuuden</a:t>
            </a:r>
            <a:r>
              <a:rPr lang="en-US" sz="2400" dirty="0"/>
              <a:t> </a:t>
            </a:r>
            <a:r>
              <a:rPr lang="en-US" sz="2400" dirty="0" err="1"/>
              <a:t>edistäminen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err="1"/>
              <a:t>Rahoittaja</a:t>
            </a:r>
            <a:r>
              <a:rPr lang="en-GB" sz="2800" dirty="0"/>
              <a:t>: Nordic Innovation  / Nordic Council of Ministers</a:t>
            </a:r>
            <a:endParaRPr lang="en-US" sz="2600" dirty="0"/>
          </a:p>
          <a:p>
            <a:pPr lvl="1"/>
            <a:endParaRPr lang="en-US" dirty="0"/>
          </a:p>
          <a:p>
            <a:endParaRPr lang="en-US" b="1" dirty="0"/>
          </a:p>
          <a:p>
            <a:pPr algn="ctr"/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9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F6FEB9-4105-4C20-B92E-CB9F00ED6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204835" cy="47115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97512" cy="1450757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da-DK" dirty="0"/>
              <a:t>The Nordic Smart Government 3.0 - vision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EA8447F-97CC-4616-A559-A97A1325A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5661248"/>
            <a:ext cx="7543801" cy="495878"/>
          </a:xfrm>
        </p:spPr>
        <p:txBody>
          <a:bodyPr>
            <a:normAutofit/>
          </a:bodyPr>
          <a:lstStyle/>
          <a:p>
            <a:r>
              <a:rPr lang="en-US" sz="2600" dirty="0">
                <a:hlinkClick r:id="rId3"/>
              </a:rPr>
              <a:t>https://nordicsmartgovernment.org/</a:t>
            </a:r>
            <a:r>
              <a:rPr lang="en-US" sz="2600" dirty="0"/>
              <a:t> </a:t>
            </a:r>
          </a:p>
          <a:p>
            <a:pPr lvl="1"/>
            <a:endParaRPr lang="en-US" dirty="0"/>
          </a:p>
          <a:p>
            <a:endParaRPr lang="en-US" b="1" dirty="0"/>
          </a:p>
          <a:p>
            <a:pPr algn="ctr"/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2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A8C7-3B6C-4920-BC0F-0EBBD563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Muita</a:t>
            </a:r>
            <a:r>
              <a:rPr lang="en-GB" dirty="0"/>
              <a:t> </a:t>
            </a:r>
            <a:r>
              <a:rPr lang="en-GB" dirty="0" err="1"/>
              <a:t>taloustiedon</a:t>
            </a:r>
            <a:r>
              <a:rPr lang="en-GB" dirty="0"/>
              <a:t> </a:t>
            </a:r>
            <a:r>
              <a:rPr lang="en-GB" dirty="0" err="1"/>
              <a:t>digitalisointihankkeita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EDCB5-48FC-45B1-B8C3-BBA315CD2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800" dirty="0" err="1"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Tulorekisteri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Verohallinto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RTECO (Real-time economy ecosystems) </a:t>
            </a:r>
            <a:r>
              <a:rPr lang="en-GB" sz="2800" dirty="0" err="1"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ja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eKuitti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 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GB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Teknologiateollisuus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800" dirty="0" err="1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Yhteinen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tiedon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hallinta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, YTI 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GB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Valtiovarainministeriö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Reporting 3.0. (</a:t>
            </a:r>
            <a:r>
              <a:rPr lang="en-GB" sz="2800" dirty="0" err="1"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Viro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)</a:t>
            </a:r>
            <a:endParaRPr lang="en-GB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EC2F5-06D0-45E1-AC22-DB414379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E5882-B4D6-44D6-A946-AD3D0124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80547-3CBD-43B5-93FC-8F40425B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88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E11F-C0F2-2749-B7D0-3C43761B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E83F5-3C12-FC41-834C-431268DEC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96736"/>
            <a:ext cx="6027008" cy="4023360"/>
          </a:xfrm>
        </p:spPr>
        <p:txBody>
          <a:bodyPr/>
          <a:lstStyle/>
          <a:p>
            <a:r>
              <a:rPr lang="fi-FI" dirty="0"/>
              <a:t>Lisätietoa:</a:t>
            </a:r>
          </a:p>
          <a:p>
            <a:r>
              <a:rPr lang="fi-FI" dirty="0">
                <a:hlinkClick r:id="rId3"/>
              </a:rPr>
              <a:t>www.rte.fi</a:t>
            </a:r>
            <a:endParaRPr lang="fi-FI" dirty="0"/>
          </a:p>
          <a:p>
            <a:r>
              <a:rPr lang="fi-FI" dirty="0">
                <a:hlinkClick r:id="rId4"/>
              </a:rPr>
              <a:t>www.xbrl.fi</a:t>
            </a:r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6E54B-AACD-8043-898E-2FC3BA45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8C14F-4C4B-3A44-A7A1-619B2E5C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35CD8-91A9-AD4D-B70C-2AB6D1A4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545B5-A212-9A4F-9027-B1D0FF80A0D7}"/>
              </a:ext>
            </a:extLst>
          </p:cNvPr>
          <p:cNvSpPr txBox="1"/>
          <p:nvPr/>
        </p:nvSpPr>
        <p:spPr>
          <a:xfrm>
            <a:off x="5474051" y="5601171"/>
            <a:ext cx="339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5"/>
              </a:rPr>
              <a:t>https://youtu.be/eMDJAwHg5qM</a:t>
            </a:r>
            <a:r>
              <a:rPr lang="en-GB" dirty="0"/>
              <a:t> </a:t>
            </a:r>
          </a:p>
        </p:txBody>
      </p:sp>
      <p:pic>
        <p:nvPicPr>
          <p:cNvPr id="8" name="Online Media 7">
            <a:hlinkClick r:id="" action="ppaction://media"/>
            <a:extLst>
              <a:ext uri="{FF2B5EF4-FFF2-40B4-BE49-F238E27FC236}">
                <a16:creationId xmlns:a16="http://schemas.microsoft.com/office/drawing/2014/main" id="{C318C3C6-BBC9-9846-B559-99947B5E7D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894592" y="2582362"/>
            <a:ext cx="4974299" cy="279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6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Tavoitteet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467543" y="1521832"/>
            <a:ext cx="8376525" cy="4576568"/>
          </a:xfrm>
        </p:spPr>
        <p:txBody>
          <a:bodyPr>
            <a:normAutofit lnSpcReduction="10000"/>
          </a:bodyPr>
          <a:lstStyle/>
          <a:p>
            <a:endParaRPr lang="fi-FI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sz="2800" dirty="0"/>
              <a:t>Automatisoida liiketoimintaprosesseja sekä harmonisoida ja sähköistää viranomaisraportointia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800" dirty="0"/>
              <a:t>Laadukas tieto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800" dirty="0"/>
              <a:t>Reaaliaikainen tieto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800" dirty="0"/>
              <a:t>Business </a:t>
            </a:r>
            <a:r>
              <a:rPr lang="fi-FI" sz="2800" dirty="0" err="1"/>
              <a:t>intelligence</a:t>
            </a:r>
            <a:endParaRPr lang="fi-FI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sz="2800" dirty="0"/>
              <a:t>Turhien manuaalisten toimien poistaminen liiketoimintaprosesseissa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800" dirty="0"/>
              <a:t>Joustava järjestelmäarkkitehtuuri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60172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roses&amp;storm.png">
            <a:extLst>
              <a:ext uri="{FF2B5EF4-FFF2-40B4-BE49-F238E27FC236}">
                <a16:creationId xmlns:a16="http://schemas.microsoft.com/office/drawing/2014/main" id="{D1E47D56-CFAA-0C4B-8D13-18718FAAA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2B86AC-502E-BE4C-B639-CEA689475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4597400"/>
            <a:ext cx="13985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F0E012-5577-6649-B967-83AB388D2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597400"/>
            <a:ext cx="14859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825A7-9EC2-584F-A53C-6249DBBA1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76213"/>
            <a:ext cx="3721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Seravek ExtraLight" panose="020B0503040000020004" pitchFamily="34" charset="0"/>
              </a:rPr>
              <a:t>Manuaalityö poistuu – laskutustaso nousee ja mielekäämpää työtä taloushallinnon ammattilaisille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F33A4-A917-2A47-AE48-67429550D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77800"/>
            <a:ext cx="3721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Seravek ExtraLight" panose="020B0503040000020004" pitchFamily="34" charset="0"/>
              </a:rPr>
              <a:t>Manuaalityö poistuu – työt automatisoituu ja kirjanpitäjän tehtävä häviää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8A915-DC87-9548-B3F8-605CFFBC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263650"/>
            <a:ext cx="37211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Seravek ExtraLight" panose="020B0503040000020004" pitchFamily="34" charset="0"/>
              </a:rPr>
              <a:t>-&gt; Tietojärjestelmät ja automaatio komplementti ihmistyölle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242A0-884B-4C43-85ED-442101CD8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263650"/>
            <a:ext cx="37211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FF"/>
                </a:solidFill>
                <a:latin typeface="Seravek ExtraLight" panose="020B0503040000020004" pitchFamily="34" charset="0"/>
              </a:rPr>
              <a:t>-&gt; Tietojärjestelmät ja automaatio substituutti ihmistyölle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D24A5-9B04-084B-BCFE-1D84DD77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60725"/>
            <a:ext cx="37211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FF"/>
                </a:solidFill>
                <a:latin typeface="Seravek ExtraLight" panose="020B0503040000020004" pitchFamily="34" charset="0"/>
              </a:rPr>
              <a:t>Kehysongelma (Frame problem) muistuttaa tietokoneiden rajoittuneisuudesta ottaa huomioon reaalimaailman muutokset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4D13B-613F-0641-BC7E-50B93E7CB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3570288"/>
            <a:ext cx="3721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FF"/>
                </a:solidFill>
                <a:latin typeface="Seravek ExtraLight" panose="020B0503040000020004" pitchFamily="34" charset="0"/>
              </a:rPr>
              <a:t>Keinoäly mahdollistaa itseoppivat taloushallinnon järjestelmät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881164-0659-7347-909F-5862BCB5A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108200"/>
            <a:ext cx="3721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FF"/>
                </a:solidFill>
                <a:latin typeface="Seravek ExtraLight" panose="020B0503040000020004" pitchFamily="34" charset="0"/>
              </a:rPr>
              <a:t>Ihmisten rajoitettu rationaalisuus (Bounded rationality) asettaa rajoitteita päätöksentekokykyyn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A7EFA-FBAF-8942-82C1-EBB6CC832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108200"/>
            <a:ext cx="3721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 err="1">
                <a:solidFill>
                  <a:schemeClr val="bg1">
                    <a:lumMod val="95000"/>
                  </a:schemeClr>
                </a:solidFill>
                <a:latin typeface="Seravek ExtraLight" panose="020B0503040000020004" pitchFamily="34" charset="0"/>
              </a:rPr>
              <a:t>Ihminen</a:t>
            </a:r>
            <a:r>
              <a:rPr lang="en-US" altLang="en-US" sz="2000" b="1" dirty="0">
                <a:solidFill>
                  <a:schemeClr val="bg1">
                    <a:lumMod val="95000"/>
                  </a:schemeClr>
                </a:solidFill>
                <a:latin typeface="Seravek ExtraLight" panose="020B0503040000020004" pitchFamily="34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95000"/>
                  </a:schemeClr>
                </a:solidFill>
                <a:latin typeface="Seravek ExtraLight" panose="020B0503040000020004" pitchFamily="34" charset="0"/>
              </a:rPr>
              <a:t>kykenee</a:t>
            </a:r>
            <a:r>
              <a:rPr lang="en-US" altLang="en-US" sz="2000" b="1" dirty="0">
                <a:solidFill>
                  <a:schemeClr val="bg1">
                    <a:lumMod val="95000"/>
                  </a:schemeClr>
                </a:solidFill>
                <a:latin typeface="Seravek ExtraLight" panose="020B0503040000020004" pitchFamily="34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95000"/>
                  </a:schemeClr>
                </a:solidFill>
                <a:latin typeface="Seravek ExtraLight" panose="020B0503040000020004" pitchFamily="34" charset="0"/>
              </a:rPr>
              <a:t>luovaan</a:t>
            </a:r>
            <a:r>
              <a:rPr lang="en-US" altLang="en-US" sz="2000" b="1" dirty="0">
                <a:solidFill>
                  <a:schemeClr val="bg1">
                    <a:lumMod val="95000"/>
                  </a:schemeClr>
                </a:solidFill>
                <a:latin typeface="Seravek ExtraLight" panose="020B0503040000020004" pitchFamily="34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95000"/>
                  </a:schemeClr>
                </a:solidFill>
                <a:latin typeface="Seravek ExtraLight" panose="020B0503040000020004" pitchFamily="34" charset="0"/>
              </a:rPr>
              <a:t>ongelmanratkaisuun</a:t>
            </a:r>
            <a:r>
              <a:rPr lang="en-US" altLang="en-US" sz="2000" b="1" dirty="0">
                <a:solidFill>
                  <a:schemeClr val="bg1">
                    <a:lumMod val="95000"/>
                  </a:schemeClr>
                </a:solidFill>
                <a:latin typeface="Seravek ExtraLight" panose="020B0503040000020004" pitchFamily="34" charset="0"/>
              </a:rPr>
              <a:t> (Out of the box thinking)</a:t>
            </a:r>
          </a:p>
        </p:txBody>
      </p:sp>
    </p:spTree>
    <p:extLst>
      <p:ext uri="{BB962C8B-B14F-4D97-AF65-F5344CB8AC3E}">
        <p14:creationId xmlns:p14="http://schemas.microsoft.com/office/powerpoint/2010/main" val="40570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Kuva 5" descr="Goodevil.jpg">
            <a:extLst>
              <a:ext uri="{FF2B5EF4-FFF2-40B4-BE49-F238E27FC236}">
                <a16:creationId xmlns:a16="http://schemas.microsoft.com/office/drawing/2014/main" id="{251C88C4-0304-3941-9998-00990F562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7" y="242888"/>
            <a:ext cx="8142288" cy="661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kstiruutu 6">
            <a:extLst>
              <a:ext uri="{FF2B5EF4-FFF2-40B4-BE49-F238E27FC236}">
                <a16:creationId xmlns:a16="http://schemas.microsoft.com/office/drawing/2014/main" id="{1AF52E2E-C712-214C-944A-186DF4A13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268413"/>
            <a:ext cx="1860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i-FI" altLang="en-US" sz="6000" b="1">
                <a:latin typeface="Seravek ExtraLight" panose="020B0503040000020004" pitchFamily="34" charset="0"/>
              </a:rPr>
              <a:t>XML</a:t>
            </a:r>
          </a:p>
        </p:txBody>
      </p:sp>
      <p:sp>
        <p:nvSpPr>
          <p:cNvPr id="22531" name="Tekstiruutu 7">
            <a:extLst>
              <a:ext uri="{FF2B5EF4-FFF2-40B4-BE49-F238E27FC236}">
                <a16:creationId xmlns:a16="http://schemas.microsoft.com/office/drawing/2014/main" id="{6A94F9C1-2C52-F14A-9E5A-58ED2108B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1268413"/>
            <a:ext cx="1860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en-US" sz="6000" b="1">
                <a:latin typeface="Seravek ExtraLight" panose="020B0503040000020004" pitchFamily="34" charset="0"/>
              </a:rPr>
              <a:t>PDF</a:t>
            </a:r>
          </a:p>
        </p:txBody>
      </p:sp>
      <p:sp>
        <p:nvSpPr>
          <p:cNvPr id="22532" name="Tekstiruutu 4">
            <a:extLst>
              <a:ext uri="{FF2B5EF4-FFF2-40B4-BE49-F238E27FC236}">
                <a16:creationId xmlns:a16="http://schemas.microsoft.com/office/drawing/2014/main" id="{9C5CCB46-2E3B-B74C-AC60-5BC9C3C30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3822700"/>
            <a:ext cx="730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en-US" b="1">
                <a:latin typeface="Seravek ExtraLight" panose="020B0503040000020004" pitchFamily="34" charset="0"/>
              </a:rPr>
              <a:t>OY</a:t>
            </a:r>
          </a:p>
          <a:p>
            <a:pPr algn="ctr" eaLnBrk="1" hangingPunct="1"/>
            <a:r>
              <a:rPr lang="fi-FI" altLang="en-US" b="1">
                <a:latin typeface="Seravek ExtraLight" panose="020B0503040000020004" pitchFamily="34" charset="0"/>
              </a:rPr>
              <a:t>AB</a:t>
            </a:r>
          </a:p>
        </p:txBody>
      </p:sp>
      <p:sp>
        <p:nvSpPr>
          <p:cNvPr id="22533" name="Tekstiruutu 2">
            <a:extLst>
              <a:ext uri="{FF2B5EF4-FFF2-40B4-BE49-F238E27FC236}">
                <a16:creationId xmlns:a16="http://schemas.microsoft.com/office/drawing/2014/main" id="{CFD3BF93-6624-C748-AE43-2ADE938F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5661025"/>
            <a:ext cx="7175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85673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A941-A667-47A0-8D12-1EC2E5D7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XBRL explained</a:t>
            </a:r>
          </a:p>
        </p:txBody>
      </p:sp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2CE978A7-D177-47D0-8D9A-97AF44ED803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8225" y="2571750"/>
            <a:ext cx="4572000" cy="25717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8F4AC-4A93-4B18-AD84-3C0D61DE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23.11.2018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7A6F9-BD5F-4FD2-8EB8-4C8C27C9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BC3C5-3236-438B-A8F5-D5BD6A5D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7645C-09B6-4202-BD11-73B6FC25B645}"/>
              </a:ext>
            </a:extLst>
          </p:cNvPr>
          <p:cNvSpPr txBox="1"/>
          <p:nvPr/>
        </p:nvSpPr>
        <p:spPr>
          <a:xfrm>
            <a:off x="822960" y="5661248"/>
            <a:ext cx="4936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https://www.youtube.com/watch?v=YIjWVAh42Vk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85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yöristetty suorakulmio 4"/>
          <p:cNvSpPr/>
          <p:nvPr/>
        </p:nvSpPr>
        <p:spPr>
          <a:xfrm>
            <a:off x="251522" y="2235719"/>
            <a:ext cx="1971117" cy="138015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Business </a:t>
            </a:r>
            <a:r>
              <a:rPr lang="fi-FI" sz="1200" dirty="0" err="1">
                <a:solidFill>
                  <a:schemeClr val="tx1"/>
                </a:solidFill>
              </a:rPr>
              <a:t>transactions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6727474" y="1205105"/>
            <a:ext cx="2020990" cy="36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/>
              <a:t>Stakeholders</a:t>
            </a:r>
            <a:endParaRPr lang="fi-FI" sz="1100" b="1" dirty="0"/>
          </a:p>
        </p:txBody>
      </p:sp>
      <p:sp>
        <p:nvSpPr>
          <p:cNvPr id="9" name="Suorakulmio 8"/>
          <p:cNvSpPr/>
          <p:nvPr/>
        </p:nvSpPr>
        <p:spPr>
          <a:xfrm>
            <a:off x="4281347" y="1205105"/>
            <a:ext cx="2020990" cy="36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/>
              <a:t>Regulators</a:t>
            </a:r>
            <a:endParaRPr lang="fi-FI" sz="1100" b="1" dirty="0"/>
          </a:p>
        </p:txBody>
      </p:sp>
      <p:sp>
        <p:nvSpPr>
          <p:cNvPr id="10" name="Suorakulmio 9"/>
          <p:cNvSpPr/>
          <p:nvPr/>
        </p:nvSpPr>
        <p:spPr>
          <a:xfrm>
            <a:off x="833470" y="1205105"/>
            <a:ext cx="3150823" cy="36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/>
              <a:t>Companies</a:t>
            </a:r>
            <a:r>
              <a:rPr lang="fi-FI" sz="1100" b="1" dirty="0"/>
              <a:t> / </a:t>
            </a:r>
            <a:r>
              <a:rPr lang="fi-FI" sz="1100" b="1" dirty="0" err="1"/>
              <a:t>public</a:t>
            </a:r>
            <a:r>
              <a:rPr lang="fi-FI" sz="1100" b="1" dirty="0"/>
              <a:t> </a:t>
            </a:r>
            <a:r>
              <a:rPr lang="fi-FI" sz="1100" b="1" dirty="0" err="1"/>
              <a:t>organizations</a:t>
            </a:r>
            <a:r>
              <a:rPr lang="fi-FI" sz="1100" b="1" dirty="0"/>
              <a:t> / </a:t>
            </a:r>
            <a:r>
              <a:rPr lang="fi-FI" sz="1100" b="1" dirty="0" err="1"/>
              <a:t>consumers</a:t>
            </a:r>
            <a:endParaRPr lang="fi-FI" sz="1100" b="1" dirty="0"/>
          </a:p>
        </p:txBody>
      </p:sp>
      <p:cxnSp>
        <p:nvCxnSpPr>
          <p:cNvPr id="14" name="Suora yhdysviiva 13"/>
          <p:cNvCxnSpPr/>
          <p:nvPr/>
        </p:nvCxnSpPr>
        <p:spPr>
          <a:xfrm>
            <a:off x="6501700" y="1155598"/>
            <a:ext cx="20888" cy="2711179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>
            <a:off x="4132386" y="1155598"/>
            <a:ext cx="20888" cy="2711179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orakulmio 17"/>
          <p:cNvSpPr/>
          <p:nvPr/>
        </p:nvSpPr>
        <p:spPr>
          <a:xfrm>
            <a:off x="6732242" y="2535750"/>
            <a:ext cx="1512659" cy="32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Investors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6876256" y="3015804"/>
            <a:ext cx="1080376" cy="32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Creditors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6804250" y="2355730"/>
            <a:ext cx="1512659" cy="32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Other</a:t>
            </a:r>
            <a:r>
              <a:rPr lang="fi-FI" sz="1100" b="1" dirty="0">
                <a:solidFill>
                  <a:schemeClr val="tx1"/>
                </a:solidFill>
              </a:rPr>
              <a:t> </a:t>
            </a:r>
            <a:r>
              <a:rPr lang="fi-FI" sz="1100" b="1" dirty="0" err="1">
                <a:solidFill>
                  <a:schemeClr val="tx1"/>
                </a:solidFill>
              </a:rPr>
              <a:t>external</a:t>
            </a:r>
            <a:r>
              <a:rPr lang="fi-FI" sz="1100" b="1" dirty="0">
                <a:solidFill>
                  <a:schemeClr val="tx1"/>
                </a:solidFill>
              </a:rPr>
              <a:t> data </a:t>
            </a:r>
            <a:r>
              <a:rPr lang="fi-FI" sz="1100" b="1" dirty="0" err="1">
                <a:solidFill>
                  <a:schemeClr val="tx1"/>
                </a:solidFill>
              </a:rPr>
              <a:t>users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2555778" y="2235717"/>
            <a:ext cx="1512659" cy="32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Accounting</a:t>
            </a:r>
            <a:r>
              <a:rPr lang="fi-FI" sz="1100" b="1" dirty="0">
                <a:solidFill>
                  <a:schemeClr val="tx1"/>
                </a:solidFill>
              </a:rPr>
              <a:t> </a:t>
            </a:r>
            <a:r>
              <a:rPr lang="fi-FI" sz="1100" b="1" dirty="0" err="1">
                <a:solidFill>
                  <a:schemeClr val="tx1"/>
                </a:solidFill>
              </a:rPr>
              <a:t>firms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3" name="Lovettu nuolenkärki 2"/>
          <p:cNvSpPr/>
          <p:nvPr/>
        </p:nvSpPr>
        <p:spPr>
          <a:xfrm>
            <a:off x="867018" y="4486431"/>
            <a:ext cx="1886063" cy="651707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</a:rPr>
              <a:t>Business operations</a:t>
            </a:r>
          </a:p>
        </p:txBody>
      </p:sp>
      <p:sp>
        <p:nvSpPr>
          <p:cNvPr id="22" name="Lovettu nuolenkärki 21"/>
          <p:cNvSpPr/>
          <p:nvPr/>
        </p:nvSpPr>
        <p:spPr>
          <a:xfrm>
            <a:off x="2613692" y="4486431"/>
            <a:ext cx="1886063" cy="651707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</a:rPr>
              <a:t>Internal business reporting</a:t>
            </a:r>
          </a:p>
        </p:txBody>
      </p:sp>
      <p:sp>
        <p:nvSpPr>
          <p:cNvPr id="23" name="Lovettu nuolenkärki 22"/>
          <p:cNvSpPr/>
          <p:nvPr/>
        </p:nvSpPr>
        <p:spPr>
          <a:xfrm>
            <a:off x="4371683" y="4486431"/>
            <a:ext cx="1886063" cy="651707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</a:rPr>
              <a:t>External business reporting</a:t>
            </a:r>
          </a:p>
        </p:txBody>
      </p:sp>
      <p:sp>
        <p:nvSpPr>
          <p:cNvPr id="24" name="Lovettu nuolenkärki 23"/>
          <p:cNvSpPr/>
          <p:nvPr/>
        </p:nvSpPr>
        <p:spPr>
          <a:xfrm>
            <a:off x="6070315" y="4486431"/>
            <a:ext cx="1886063" cy="651707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</a:rPr>
              <a:t>Analysis, regulation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5004050" y="1935684"/>
            <a:ext cx="1512659" cy="32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Business register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28" name="Suorakulmio 27"/>
          <p:cNvSpPr/>
          <p:nvPr/>
        </p:nvSpPr>
        <p:spPr>
          <a:xfrm>
            <a:off x="2411762" y="2775778"/>
            <a:ext cx="1512659" cy="534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Accounting</a:t>
            </a:r>
            <a:r>
              <a:rPr lang="fi-FI" sz="1100" b="1" dirty="0">
                <a:solidFill>
                  <a:schemeClr val="tx1"/>
                </a:solidFill>
              </a:rPr>
              <a:t> information systems</a:t>
            </a:r>
          </a:p>
        </p:txBody>
      </p:sp>
      <p:sp>
        <p:nvSpPr>
          <p:cNvPr id="29" name="Pyöristetty suorakulmio 28"/>
          <p:cNvSpPr/>
          <p:nvPr/>
        </p:nvSpPr>
        <p:spPr>
          <a:xfrm>
            <a:off x="683568" y="3848548"/>
            <a:ext cx="4512362" cy="16875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XBRL </a:t>
            </a:r>
            <a:r>
              <a:rPr lang="fi-FI" sz="1200" dirty="0" err="1">
                <a:solidFill>
                  <a:schemeClr val="tx1"/>
                </a:solidFill>
              </a:rPr>
              <a:t>Global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Ledger</a:t>
            </a:r>
            <a:r>
              <a:rPr lang="fi-FI" sz="1200" dirty="0">
                <a:solidFill>
                  <a:schemeClr val="tx1"/>
                </a:solidFill>
              </a:rPr>
              <a:t> (GL)</a:t>
            </a:r>
          </a:p>
        </p:txBody>
      </p:sp>
      <p:sp>
        <p:nvSpPr>
          <p:cNvPr id="30" name="Pyöristetty suorakulmio 29"/>
          <p:cNvSpPr/>
          <p:nvPr/>
        </p:nvSpPr>
        <p:spPr>
          <a:xfrm>
            <a:off x="3945747" y="3837828"/>
            <a:ext cx="4010631" cy="18782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XBRL Financial Reporting (FR)</a:t>
            </a:r>
          </a:p>
        </p:txBody>
      </p:sp>
      <p:sp>
        <p:nvSpPr>
          <p:cNvPr id="31" name="Suorakulmio 30"/>
          <p:cNvSpPr/>
          <p:nvPr/>
        </p:nvSpPr>
        <p:spPr>
          <a:xfrm>
            <a:off x="5292080" y="2535750"/>
            <a:ext cx="1080120" cy="32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Statistics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32" name="Suorakulmio 31"/>
          <p:cNvSpPr/>
          <p:nvPr/>
        </p:nvSpPr>
        <p:spPr>
          <a:xfrm>
            <a:off x="4499994" y="1635650"/>
            <a:ext cx="1512659" cy="32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Tax office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33" name="Suorakulmio 32"/>
          <p:cNvSpPr/>
          <p:nvPr/>
        </p:nvSpPr>
        <p:spPr>
          <a:xfrm>
            <a:off x="4264978" y="2288238"/>
            <a:ext cx="1405971" cy="32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Financial supervisory authorities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34" name="Suorakulmio 27"/>
          <p:cNvSpPr/>
          <p:nvPr/>
        </p:nvSpPr>
        <p:spPr>
          <a:xfrm>
            <a:off x="2411760" y="1695657"/>
            <a:ext cx="1512168" cy="41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Payroll</a:t>
            </a:r>
            <a:r>
              <a:rPr lang="fi-FI" sz="1100" b="1" dirty="0">
                <a:solidFill>
                  <a:schemeClr val="tx1"/>
                </a:solidFill>
              </a:rPr>
              <a:t> </a:t>
            </a:r>
            <a:r>
              <a:rPr lang="fi-FI" sz="1100" b="1" dirty="0" err="1">
                <a:solidFill>
                  <a:schemeClr val="tx1"/>
                </a:solidFill>
              </a:rPr>
              <a:t>systems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35" name="Suorakulmio 27"/>
          <p:cNvSpPr/>
          <p:nvPr/>
        </p:nvSpPr>
        <p:spPr>
          <a:xfrm rot="16200000">
            <a:off x="194917" y="2563156"/>
            <a:ext cx="840093" cy="4252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Sellers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36" name="Suorakulmio 27"/>
          <p:cNvSpPr/>
          <p:nvPr/>
        </p:nvSpPr>
        <p:spPr>
          <a:xfrm rot="16200000">
            <a:off x="1347044" y="2563156"/>
            <a:ext cx="840093" cy="4252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Buyers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37" name="Suorakulmio 27"/>
          <p:cNvSpPr/>
          <p:nvPr/>
        </p:nvSpPr>
        <p:spPr>
          <a:xfrm>
            <a:off x="808730" y="2338484"/>
            <a:ext cx="792088" cy="294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Order</a:t>
            </a:r>
          </a:p>
        </p:txBody>
      </p:sp>
      <p:sp>
        <p:nvSpPr>
          <p:cNvPr id="38" name="Suorakulmio 27"/>
          <p:cNvSpPr/>
          <p:nvPr/>
        </p:nvSpPr>
        <p:spPr>
          <a:xfrm>
            <a:off x="808730" y="2601428"/>
            <a:ext cx="792088" cy="294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Invoice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39" name="Suorakulmio 27"/>
          <p:cNvSpPr/>
          <p:nvPr/>
        </p:nvSpPr>
        <p:spPr>
          <a:xfrm>
            <a:off x="795901" y="2895790"/>
            <a:ext cx="792088" cy="294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Payment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2835784"/>
            <a:ext cx="151216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E-RECEIPT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79712" y="3075810"/>
            <a:ext cx="927720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AUDIT DATA FILE</a:t>
            </a:r>
          </a:p>
        </p:txBody>
      </p:sp>
      <p:sp>
        <p:nvSpPr>
          <p:cNvPr id="42" name="Suorakulmio 25"/>
          <p:cNvSpPr/>
          <p:nvPr/>
        </p:nvSpPr>
        <p:spPr>
          <a:xfrm>
            <a:off x="2411762" y="3375844"/>
            <a:ext cx="1512659" cy="32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Auditors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19872" y="2955797"/>
            <a:ext cx="374441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SBR / XBRL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1720" y="2535750"/>
            <a:ext cx="237626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XBRL GL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7544" y="2475743"/>
            <a:ext cx="1368152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E-INVOICE DEVELOPMENT</a:t>
            </a:r>
          </a:p>
        </p:txBody>
      </p:sp>
      <p:sp>
        <p:nvSpPr>
          <p:cNvPr id="48" name="Suorakulmio 17"/>
          <p:cNvSpPr/>
          <p:nvPr/>
        </p:nvSpPr>
        <p:spPr>
          <a:xfrm>
            <a:off x="6948266" y="1755664"/>
            <a:ext cx="1512659" cy="32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Pension </a:t>
            </a:r>
            <a:r>
              <a:rPr lang="fi-FI" sz="1100" b="1" dirty="0" err="1">
                <a:solidFill>
                  <a:schemeClr val="tx1"/>
                </a:solidFill>
              </a:rPr>
              <a:t>institutions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31840" y="1695657"/>
            <a:ext cx="4248472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INCOME REGISTER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value chain and RTE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8314" y="980728"/>
            <a:ext cx="8207374" cy="4003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824BD6-E7AB-4EC8-8E79-82B057D7607D}"/>
              </a:ext>
            </a:extLst>
          </p:cNvPr>
          <p:cNvSpPr txBox="1"/>
          <p:nvPr/>
        </p:nvSpPr>
        <p:spPr>
          <a:xfrm>
            <a:off x="2267744" y="5949280"/>
            <a:ext cx="371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Esko </a:t>
            </a:r>
            <a:r>
              <a:rPr lang="en-GB" dirty="0" err="1"/>
              <a:t>Penttien</a:t>
            </a:r>
            <a:r>
              <a:rPr lang="en-GB" dirty="0"/>
              <a:t> Aalto university</a:t>
            </a:r>
          </a:p>
        </p:txBody>
      </p:sp>
    </p:spTree>
    <p:extLst>
      <p:ext uri="{BB962C8B-B14F-4D97-AF65-F5344CB8AC3E}">
        <p14:creationId xmlns:p14="http://schemas.microsoft.com/office/powerpoint/2010/main" val="7214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1" grpId="0" animBg="1"/>
      <p:bldP spid="45" grpId="0" animBg="1"/>
      <p:bldP spid="46" grpId="0" animBg="1"/>
      <p:bldP spid="47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660881" y="1855258"/>
            <a:ext cx="6197699" cy="3761127"/>
            <a:chOff x="1298930" y="945832"/>
            <a:chExt cx="6197699" cy="3761127"/>
          </a:xfrm>
        </p:grpSpPr>
        <p:pic>
          <p:nvPicPr>
            <p:cNvPr id="3" name="Kuva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7813" y="945832"/>
              <a:ext cx="5482988" cy="3761127"/>
            </a:xfrm>
            <a:prstGeom prst="rect">
              <a:avLst/>
            </a:prstGeom>
          </p:spPr>
        </p:pic>
        <p:sp>
          <p:nvSpPr>
            <p:cNvPr id="5" name="Tekstiruutu 4"/>
            <p:cNvSpPr txBox="1"/>
            <p:nvPr/>
          </p:nvSpPr>
          <p:spPr>
            <a:xfrm>
              <a:off x="3807193" y="2075683"/>
              <a:ext cx="804918" cy="3266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GB" sz="825" dirty="0"/>
                <a:t>Information Storage</a:t>
              </a:r>
            </a:p>
          </p:txBody>
        </p:sp>
        <p:sp>
          <p:nvSpPr>
            <p:cNvPr id="9" name="Suorakulmio 8"/>
            <p:cNvSpPr/>
            <p:nvPr/>
          </p:nvSpPr>
          <p:spPr>
            <a:xfrm rot="20110597">
              <a:off x="3399219" y="1858572"/>
              <a:ext cx="1439104" cy="1001742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Up">
                <a:avLst>
                  <a:gd name="adj" fmla="val 10616234"/>
                </a:avLst>
              </a:prstTxWarp>
              <a:spAutoFit/>
            </a:bodyPr>
            <a:lstStyle/>
            <a:p>
              <a:pPr algn="ctr"/>
              <a:r>
                <a:rPr lang="en-GB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TALTIO Interface</a:t>
              </a:r>
            </a:p>
          </p:txBody>
        </p:sp>
        <p:sp>
          <p:nvSpPr>
            <p:cNvPr id="10" name="Suorakulmio 9"/>
            <p:cNvSpPr/>
            <p:nvPr/>
          </p:nvSpPr>
          <p:spPr>
            <a:xfrm rot="4454011">
              <a:off x="3790081" y="2001036"/>
              <a:ext cx="1394720" cy="1033620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Up">
                <a:avLst>
                  <a:gd name="adj" fmla="val 10616234"/>
                </a:avLst>
              </a:prstTxWarp>
              <a:spAutoFit/>
            </a:bodyPr>
            <a:lstStyle/>
            <a:p>
              <a:pPr algn="ctr"/>
              <a:r>
                <a:rPr lang="en-GB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TALTIO Interface</a:t>
              </a:r>
            </a:p>
          </p:txBody>
        </p:sp>
        <p:sp>
          <p:nvSpPr>
            <p:cNvPr id="11" name="Suorakulmio 10"/>
            <p:cNvSpPr/>
            <p:nvPr/>
          </p:nvSpPr>
          <p:spPr>
            <a:xfrm rot="12592323">
              <a:off x="3334728" y="2264383"/>
              <a:ext cx="1439104" cy="1001742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Up">
                <a:avLst>
                  <a:gd name="adj" fmla="val 10616234"/>
                </a:avLst>
              </a:prstTxWarp>
              <a:spAutoFit/>
            </a:bodyPr>
            <a:lstStyle/>
            <a:p>
              <a:pPr algn="ctr"/>
              <a:r>
                <a:rPr lang="en-GB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TALTIO Interface</a:t>
              </a:r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1561021" y="1279706"/>
              <a:ext cx="1845272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en-GB" sz="1350" dirty="0"/>
            </a:p>
            <a:p>
              <a:pPr algn="r"/>
              <a:endParaRPr lang="en-GB" sz="1350" dirty="0"/>
            </a:p>
            <a:p>
              <a:pPr algn="r"/>
              <a:endParaRPr lang="en-GB" sz="1350" dirty="0"/>
            </a:p>
            <a:p>
              <a:pPr algn="r"/>
              <a:endParaRPr lang="en-GB" sz="1350" dirty="0"/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5379226" y="1313449"/>
              <a:ext cx="184527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Standardized data archives</a:t>
              </a: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5379226" y="2045907"/>
              <a:ext cx="184527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External reporting tools</a:t>
              </a: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5651357" y="2894602"/>
              <a:ext cx="184527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Customer user interface</a:t>
              </a:r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5304395" y="3627667"/>
              <a:ext cx="184527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Accounting software</a:t>
              </a:r>
            </a:p>
          </p:txBody>
        </p:sp>
        <p:sp>
          <p:nvSpPr>
            <p:cNvPr id="18" name="Tekstiruutu 17"/>
            <p:cNvSpPr txBox="1"/>
            <p:nvPr/>
          </p:nvSpPr>
          <p:spPr>
            <a:xfrm>
              <a:off x="2336800" y="3849404"/>
              <a:ext cx="10694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Sales applications</a:t>
              </a:r>
            </a:p>
          </p:txBody>
        </p:sp>
        <p:sp>
          <p:nvSpPr>
            <p:cNvPr id="20" name="Tekstiruutu 19"/>
            <p:cNvSpPr txBox="1"/>
            <p:nvPr/>
          </p:nvSpPr>
          <p:spPr>
            <a:xfrm>
              <a:off x="4282057" y="4379075"/>
              <a:ext cx="184527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Inventory system</a:t>
              </a:r>
            </a:p>
          </p:txBody>
        </p:sp>
        <p:sp>
          <p:nvSpPr>
            <p:cNvPr id="4" name="Tekstiruutu 3"/>
            <p:cNvSpPr txBox="1"/>
            <p:nvPr/>
          </p:nvSpPr>
          <p:spPr>
            <a:xfrm>
              <a:off x="1298930" y="1959043"/>
              <a:ext cx="1845272" cy="9925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350" dirty="0"/>
                <a:t>Data sources</a:t>
              </a:r>
            </a:p>
            <a:p>
              <a:pPr algn="r"/>
              <a:r>
                <a:rPr lang="en-GB" sz="900" dirty="0" err="1"/>
                <a:t>eInvoice</a:t>
              </a:r>
              <a:endParaRPr lang="en-GB" sz="900" dirty="0"/>
            </a:p>
            <a:p>
              <a:pPr algn="r"/>
              <a:r>
                <a:rPr lang="en-GB" sz="900" dirty="0" err="1"/>
                <a:t>eReceipt</a:t>
              </a:r>
              <a:endParaRPr lang="en-GB" sz="900" dirty="0"/>
            </a:p>
            <a:p>
              <a:pPr algn="r"/>
              <a:r>
                <a:rPr lang="en-GB" sz="900" dirty="0"/>
                <a:t>Bank statements</a:t>
              </a:r>
            </a:p>
            <a:p>
              <a:pPr algn="r"/>
              <a:r>
                <a:rPr lang="en-GB" sz="900" dirty="0"/>
                <a:t>Other structural business documents</a:t>
              </a:r>
            </a:p>
          </p:txBody>
        </p:sp>
      </p:grpSp>
      <p:sp>
        <p:nvSpPr>
          <p:cNvPr id="21" name="Tekstiruutu 20"/>
          <p:cNvSpPr txBox="1"/>
          <p:nvPr/>
        </p:nvSpPr>
        <p:spPr>
          <a:xfrm>
            <a:off x="5741176" y="4562685"/>
            <a:ext cx="1612322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974328"/>
            <a:ext cx="8208000" cy="85725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TALTIO - </a:t>
            </a:r>
            <a:r>
              <a:rPr lang="en-GB" dirty="0" err="1"/>
              <a:t>yhteentoimivien</a:t>
            </a:r>
            <a:r>
              <a:rPr lang="en-GB" dirty="0"/>
              <a:t> </a:t>
            </a:r>
            <a:r>
              <a:rPr lang="en-GB" dirty="0" err="1"/>
              <a:t>järjestelmien</a:t>
            </a:r>
            <a:r>
              <a:rPr lang="en-GB" dirty="0"/>
              <a:t> </a:t>
            </a:r>
            <a:r>
              <a:rPr lang="en-GB" dirty="0" err="1"/>
              <a:t>mahdollistaja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2017-03-03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4956" y="5624513"/>
            <a:ext cx="213360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0508814C-B429-7444-B35D-F421A627334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Tekstiruutu 18"/>
          <p:cNvSpPr txBox="1"/>
          <p:nvPr/>
        </p:nvSpPr>
        <p:spPr>
          <a:xfrm>
            <a:off x="3589270" y="5325032"/>
            <a:ext cx="108553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dirty="0"/>
              <a:t>Payment applications</a:t>
            </a:r>
          </a:p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137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 rotWithShape="1">
          <a:blip r:embed="rId2" cstate="print"/>
          <a:srcRect l="32241" t="38960" r="16988" b="24978"/>
          <a:stretch/>
        </p:blipFill>
        <p:spPr bwMode="auto">
          <a:xfrm>
            <a:off x="621156" y="2348880"/>
            <a:ext cx="8136904" cy="36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Kuva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/>
          <a:stretch/>
        </p:blipFill>
        <p:spPr bwMode="auto">
          <a:xfrm>
            <a:off x="654191" y="1742972"/>
            <a:ext cx="8070833" cy="3918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tsikko 1"/>
          <p:cNvSpPr txBox="1">
            <a:spLocks/>
          </p:cNvSpPr>
          <p:nvPr/>
        </p:nvSpPr>
        <p:spPr>
          <a:xfrm>
            <a:off x="467543" y="894457"/>
            <a:ext cx="8390707" cy="51831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0E8354-6405-44D0-ACA3-3EDF6206DF6B}"/>
              </a:ext>
            </a:extLst>
          </p:cNvPr>
          <p:cNvSpPr txBox="1">
            <a:spLocks/>
          </p:cNvSpPr>
          <p:nvPr/>
        </p:nvSpPr>
        <p:spPr>
          <a:xfrm>
            <a:off x="588146" y="908720"/>
            <a:ext cx="8390707" cy="51831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Standard Business Reporting (SBR)</a:t>
            </a:r>
          </a:p>
        </p:txBody>
      </p:sp>
    </p:spTree>
    <p:extLst>
      <p:ext uri="{BB962C8B-B14F-4D97-AF65-F5344CB8AC3E}">
        <p14:creationId xmlns:p14="http://schemas.microsoft.com/office/powerpoint/2010/main" val="29965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0"/>
    </mc:Choice>
    <mc:Fallback xmlns="">
      <p:transition spd="slow" advTm="102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Sähköinen tilinpäätösraportointi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2800" dirty="0"/>
              <a:t>2019: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600" dirty="0"/>
              <a:t>Vapaaehtoinen </a:t>
            </a:r>
            <a:r>
              <a:rPr lang="fi-FI" sz="2600" dirty="0" err="1"/>
              <a:t>iXBRL</a:t>
            </a:r>
            <a:r>
              <a:rPr lang="fi-FI" sz="2600" dirty="0"/>
              <a:t>-pohjainen tilinpäätösraportointi osakeyhtiöille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i-FI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sz="2800" dirty="0"/>
              <a:t>2020: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600" dirty="0"/>
              <a:t>Pakollinen </a:t>
            </a:r>
            <a:r>
              <a:rPr lang="fi-FI" sz="2600" dirty="0" err="1"/>
              <a:t>iXBRL</a:t>
            </a:r>
            <a:r>
              <a:rPr lang="fi-FI" sz="2600" dirty="0"/>
              <a:t>-pohjainen tilinpäätösraportointi listayhtiöille (ESEF mandaatti)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600" dirty="0"/>
              <a:t>Asteittain pakollinen XBRL-pohjainen talousraportointi osakeyhtiöille (ja maakunnille)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5849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ti Fiva" ma:contentTypeID="0x010100A530CFF0EEB1442EBD6E2CB2270C99FD00ECDE9088CFA147D3AD77014B3E3EC4E8007BBBA1D4EDA49D4A835246346F14F331" ma:contentTypeVersion="6728" ma:contentTypeDescription="Fivan asiakirjat" ma:contentTypeScope="" ma:versionID="23f515567a0acca44b584d3332f20261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AEB1D815-3CF5-497C-BBF5-EB8EC790A597" xmlns:ns4="d3daef55-7209-4dc2-8bd7-624befa91b14" xmlns:ns5="http://schemas.microsoft.com/sharepoint/v4" targetNamespace="http://schemas.microsoft.com/office/2006/metadata/properties" ma:root="true" ma:fieldsID="581208106241581193bac01fab3dbc22" ns1:_="" ns2:_="" ns3:_="" ns4:_="" ns5:_="">
    <xsd:import namespace="http://schemas.microsoft.com/sharepoint/v3"/>
    <xsd:import namespace="http://schemas.microsoft.com/sharepoint/v3/fields"/>
    <xsd:import namespace="AEB1D815-3CF5-497C-BBF5-EB8EC790A597"/>
    <xsd:import namespace="d3daef55-7209-4dc2-8bd7-624befa91b1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ate"/>
                <xsd:element ref="ns3:TaskId" minOccurs="0"/>
                <xsd:element ref="ns3:GRSId" minOccurs="0"/>
                <xsd:element ref="ns1:ArchiveTime" minOccurs="0"/>
                <xsd:element ref="ns3:Function" minOccurs="0"/>
                <xsd:element ref="ns3:RecordType" minOccurs="0"/>
                <xsd:element ref="ns1:Publicityclass"/>
                <xsd:element ref="ns1:SecurityReasonFiva" minOccurs="0"/>
                <xsd:element ref="ns1:CustomDistributionRestricted" minOccurs="0"/>
                <xsd:element ref="ns1:CustomDistribution" minOccurs="0"/>
                <xsd:element ref="ns1:Originator" minOccurs="0"/>
                <xsd:element ref="ns1:OriginatorCorporateName" minOccurs="0"/>
                <xsd:element ref="ns1:OriginatorUnitFiva" minOccurs="0"/>
                <xsd:element ref="ns1:Diarium" minOccurs="0"/>
                <xsd:element ref="ns1:RegistrationID" minOccurs="0"/>
                <xsd:element ref="ns1:Status"/>
                <xsd:element ref="ns1:AddedRelations" minOccurs="0"/>
                <xsd:element ref="ns1:GRSSelectionDate" minOccurs="0"/>
                <xsd:element ref="ns1:SharePointId" minOccurs="0"/>
                <xsd:element ref="ns1:CorporateName" minOccurs="0"/>
                <xsd:element ref="ns1:YhpeCode" minOccurs="0"/>
                <xsd:element ref="ns1:SelectedYhpeData" minOccurs="0"/>
                <xsd:element ref="ns1:DocumentShape" minOccurs="0"/>
                <xsd:element ref="ns1:Direction" minOccurs="0"/>
                <xsd:element ref="ns1:Sender" minOccurs="0"/>
                <xsd:element ref="ns1:Receiver" minOccurs="0"/>
                <xsd:element ref="ns1:Registration" minOccurs="0"/>
                <xsd:element ref="ns1:Sent" minOccurs="0"/>
                <xsd:element ref="ns1:Acquired" minOccurs="0"/>
                <xsd:element ref="ns1:ValidBegin" minOccurs="0"/>
                <xsd:element ref="ns1:ValidEnd" minOccurs="0"/>
                <xsd:element ref="ns1:DateDisplay" minOccurs="0"/>
                <xsd:element ref="ns1:Deadline" minOccurs="0"/>
                <xsd:element ref="ns1:Personaldata" minOccurs="0"/>
                <xsd:element ref="ns1:ProtectionLevel" minOccurs="0"/>
                <xsd:element ref="ns1:LanguageFiva" minOccurs="0"/>
                <xsd:element ref="ns1:OtherID" minOccurs="0"/>
                <xsd:element ref="ns1:RegulationID" minOccurs="0"/>
                <xsd:element ref="ns1:SPDescription" minOccurs="0"/>
                <xsd:element ref="ns1:Abstract" minOccurs="0"/>
                <xsd:element ref="ns1:AuthenticityChecker" minOccurs="0"/>
                <xsd:element ref="ns1:AuthenticityDate" minOccurs="0"/>
                <xsd:element ref="ns1:AuthenticityDescription" minOccurs="0"/>
                <xsd:element ref="ns1:SignatureDescription" minOccurs="0"/>
                <xsd:element ref="ns3:TaskPhaseNativeIdentifier" minOccurs="0"/>
                <xsd:element ref="ns3:DocumentTypeKey" minOccurs="0"/>
                <xsd:element ref="ns3:SendToBuffer" minOccurs="0"/>
                <xsd:element ref="ns3:LinkInfoId" minOccurs="0"/>
                <xsd:element ref="ns1:Editor" minOccurs="0"/>
                <xsd:element ref="ns3:TaskPhaseId" minOccurs="0"/>
                <xsd:element ref="ns4:_dlc_DocId" minOccurs="0"/>
                <xsd:element ref="ns4:_dlc_DocIdUrl" minOccurs="0"/>
                <xsd:element ref="ns4:_dlc_DocIdPersistId" minOccurs="0"/>
                <xsd:element ref="ns1:AccessRights" minOccurs="0"/>
                <xsd:element ref="ns5:IconOverlay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chiveTime" ma:index="5" nillable="true" ma:displayName="Arkistointiajankohta kk" ma:default="1" ma:description="Määritä vaihtoehto; Heti tai aika kuukausina. Diaariasiakirjoilla arkistointiajankohta on aina &quot;Heti&quot;." ma:format="Dropdown" ma:internalName="ArchiveTime" ma:readOnly="false">
      <xsd:simpleType>
        <xsd:restriction base="dms:Choice">
          <xsd:enumeration value="Heti"/>
          <xsd:enumeration value="1"/>
          <xsd:enumeration value="6"/>
          <xsd:enumeration value="12"/>
        </xsd:restriction>
      </xsd:simpleType>
    </xsd:element>
    <xsd:element name="Publicityclass" ma:index="9" ma:displayName="Julkisuusluokka" ma:description="" ma:format="Dropdown" ma:internalName="Publicityclass" ma:readOnly="false">
      <xsd:simpleType>
        <xsd:restriction base="dms:Choice">
          <xsd:enumeration value="Julkinen"/>
          <xsd:enumeration value="Sisäinen"/>
          <xsd:enumeration value="Osittain salassa pidettävä"/>
          <xsd:enumeration value="Salassa pidettävä"/>
        </xsd:restriction>
      </xsd:simpleType>
    </xsd:element>
    <xsd:element name="SecurityReasonFiva" ma:index="10" nillable="true" ma:displayName="Salassapitoperuste" ma:description="" ma:format="Dropdown" ma:internalName="SecurityReasonFiva" ma:readOnly="false">
      <xsd:simpleType>
        <xsd:restriction base="dms:Choice">
          <xsd:enumeration value="-"/>
          <xsd:enumeration value="JulkL 24.1 § 2 k kansainvälinen toiminta"/>
          <xsd:enumeration value="JulkL 24.1 § 3 k esitutkintamateriaali"/>
          <xsd:enumeration value="JulkL 24.1 § 6 k kanteluasiakirjat ennen ratkaisua"/>
          <xsd:enumeration value="JulkL 24.1 § 7 k turvajärjestelmät"/>
          <xsd:enumeration value="JulkL 24.1 § 8 k onnettomuus ja poikkeusoloihin varautuminen"/>
          <xsd:enumeration value="JulkL 24.1 § 12 k selvitykset rahoitusmarkkinoista"/>
          <xsd:enumeration value="JulkL 24.1 § 13 k kansantalouden kehitystä kuvaavat tilastot"/>
          <xsd:enumeration value="JulkL 24.1 § 15 k tarkastus- ja valvontatoimi"/>
          <xsd:enumeration value="JulkL 24.1 § 17 k julkisyhteisön liike- ja ammattisalaisuus"/>
          <xsd:enumeration value="JulkL 24.1 § 18 k julkisyhteisön työmarkkinaosapuolen asiakirjat"/>
          <xsd:enumeration value="JulkL 24.1 § 19 k Fivan oikeudenkäynti valmistelumateriaali"/>
          <xsd:enumeration value="JulkL 24.1 § 20 k yksityisen liike- ja ammattisalaisuus"/>
          <xsd:enumeration value="JulkL 24.1 § 23 k tietoja henkilön vuosituloista tai varallisuudesta"/>
          <xsd:enumeration value="JulkL 24.1 § 25 k tietoja työhallinnon asiakkaista tai terveydentilasta"/>
          <xsd:enumeration value="JulkL 24.1 § 29 k rekrytointi"/>
          <xsd:enumeration value="JulkL 24.1 § 32 k tietoja henkilökohtaisista oloista"/>
          <xsd:enumeration value="JulkL 5.2 § e contrario"/>
          <xsd:enumeration value="JulkL 6.1 § 9 k e contrario"/>
          <xsd:enumeration value="JulkL 7.2 § tarjouskilpailu kesken"/>
          <xsd:enumeration value="JulkL 23 § vaitiolovelvollisuus ja hyväksikäyttökielto"/>
          <xsd:enumeration value="Julkinen, kun asia päätetty"/>
          <xsd:enumeration value="Luottamuksellisuutta ei määritelty"/>
        </xsd:restriction>
      </xsd:simpleType>
    </xsd:element>
    <xsd:element name="CustomDistributionRestricted" ma:index="11" nillable="true" ma:displayName="Jakelu rajoitettu" ma:description="" ma:internalName="CustomDistributionRestricted">
      <xsd:simpleType>
        <xsd:restriction base="dms:Boolean"/>
      </xsd:simpleType>
    </xsd:element>
    <xsd:element name="CustomDistribution" ma:index="12" nillable="true" ma:displayName="Jakelu" ma:description="" ma:internalName="CustomDistribution">
      <xsd:simpleType>
        <xsd:restriction base="dms:Text"/>
      </xsd:simpleType>
    </xsd:element>
    <xsd:element name="Originator" ma:index="13" nillable="true" ma:displayName="Tekijä(t)" ma:description="" ma:internalName="Originator">
      <xsd:simpleType>
        <xsd:restriction base="dms:Text"/>
      </xsd:simpleType>
    </xsd:element>
    <xsd:element name="OriginatorCorporateName" ma:index="14" nillable="true" ma:displayName="Tekijän organisaatio" ma:description="" ma:internalName="OriginatorCorporateName">
      <xsd:simpleType>
        <xsd:restriction base="dms:Text"/>
      </xsd:simpleType>
    </xsd:element>
    <xsd:element name="OriginatorUnitFiva" ma:index="15" nillable="true" ma:displayName="Tekijän organisaatioyksikkö" ma:default="" ma:description="" ma:internalName="OriginatorUnitFiva" ma:readOnly="false">
      <xsd:simpleType>
        <xsd:restriction base="dms:Choice">
          <xsd:enumeration value="Johtaja"/>
          <xsd:enumeration value="Johdon neuvonantaja"/>
          <xsd:enumeration value="Johtoryhmän ja johtokunnan sihteeri"/>
          <xsd:enumeration value="Markkina- ja menettelytapavalvonta"/>
          <xsd:enumeration value="IFRS-valvonta"/>
          <xsd:enumeration value="Markkinat"/>
          <xsd:enumeration value="Pankki- ja vakuutuspalvelut ja -tuotteet"/>
          <xsd:enumeration value="Sijoituspalvelut ja -tuotteet"/>
          <xsd:enumeration value="Pankkivalvonta"/>
          <xsd:enumeration value="Pankkien jatkuva valvonta 1"/>
          <xsd:enumeration value="Pankkien jatkuva valvonta 2"/>
          <xsd:enumeration value="Pankkien tarkastus ja mallit"/>
          <xsd:enumeration value="Pankkien sääntely ja riskialueet"/>
          <xsd:enumeration value="Taloudellinen analyysi ja operatiiviset riskit"/>
          <xsd:enumeration value="Taloudellinen analyysi"/>
          <xsd:enumeration value="Operatiiviset riskit"/>
          <xsd:enumeration value="Vakuutusvalvonta"/>
          <xsd:enumeration value="Vahinko- ja henkivakuutus"/>
          <xsd:enumeration value="Työeläkelaitokset"/>
          <xsd:enumeration value="Työttömyysvakuutus"/>
          <xsd:enumeration value="Esikunta"/>
          <xsd:enumeration value="Lakiasiat"/>
          <xsd:enumeration value="Hallinto"/>
          <xsd:enumeration value="Viestintä"/>
          <xsd:enumeration value="Pankkien jatkuva valvonta"/>
          <xsd:enumeration value="Pankkien tarkastus ja sääntely"/>
        </xsd:restriction>
      </xsd:simpleType>
    </xsd:element>
    <xsd:element name="Diarium" ma:index="16" nillable="true" ma:displayName="Diaariasiakirja" ma:default="0" ma:description="" ma:hidden="true" ma:internalName="Diarium" ma:readOnly="false">
      <xsd:simpleType>
        <xsd:restriction base="dms:Boolean"/>
      </xsd:simpleType>
    </xsd:element>
    <xsd:element name="RegistrationID" ma:index="17" nillable="true" ma:displayName="Asianumero" ma:description="" ma:internalName="RegistrationID">
      <xsd:simpleType>
        <xsd:restriction base="dms:Text"/>
      </xsd:simpleType>
    </xsd:element>
    <xsd:element name="Status" ma:index="18" ma:displayName="Tila" ma:default="Luonnos" ma:description="" ma:internalName="Status">
      <xsd:simpleType>
        <xsd:restriction base="dms:Choice">
          <xsd:enumeration value="Luonnos"/>
          <xsd:enumeration value="Valmis"/>
        </xsd:restriction>
      </xsd:simpleType>
    </xsd:element>
    <xsd:element name="AddedRelations" ma:index="19" nillable="true" ma:displayName="Viittaukset dokumentteihin" ma:description="" ma:hidden="true" ma:internalName="AddedRelations" ma:readOnly="false">
      <xsd:simpleType>
        <xsd:restriction base="dms:Note"/>
      </xsd:simpleType>
    </xsd:element>
    <xsd:element name="GRSSelectionDate" ma:index="20" nillable="true" ma:displayName="TOS-luokan valintapvm." ma:description="" ma:format="DateOnly" ma:internalName="GRSSelectionDate">
      <xsd:simpleType>
        <xsd:restriction base="dms:DateTime"/>
      </xsd:simpleType>
    </xsd:element>
    <xsd:element name="SharePointId" ma:index="21" nillable="true" ma:displayName="SharePointId" ma:description="SharePointId" ma:indexed="true" ma:internalName="SharePointId" ma:readOnly="false">
      <xsd:simpleType>
        <xsd:restriction base="dms:Unknown"/>
      </xsd:simpleType>
    </xsd:element>
    <xsd:element name="CorporateName" ma:index="22" nillable="true" ma:displayName="Yhteisö" ma:description="" ma:hidden="true" ma:internalName="CorporateName">
      <xsd:simpleType>
        <xsd:restriction base="dms:Note"/>
      </xsd:simpleType>
    </xsd:element>
    <xsd:element name="YhpeCode" ma:index="23" nillable="true" ma:displayName="YksikköID" ma:description="" ma:hidden="true" ma:internalName="YhpeCode">
      <xsd:simpleType>
        <xsd:restriction base="dms:Note"/>
      </xsd:simpleType>
    </xsd:element>
    <xsd:element name="SelectedYhpeData" ma:index="24" nillable="true" ma:displayName="Yhteisö ja Id" ma:description="" ma:hidden="true" ma:internalName="SelectedYhpeData">
      <xsd:simpleType>
        <xsd:restriction base="dms:Unknown"/>
      </xsd:simpleType>
    </xsd:element>
    <xsd:element name="DocumentShape" ma:index="25" nillable="true" ma:displayName="Dokumentin luonne" ma:description="" ma:internalName="DocumentShape">
      <xsd:simpleType>
        <xsd:union memberTypes="dms:Text">
          <xsd:simpleType>
            <xsd:restriction base="dms:Choice">
              <xsd:enumeration value="Esittelymuistio"/>
              <xsd:enumeration value="Esityslista"/>
              <xsd:enumeration value="Faksi"/>
              <xsd:enumeration value="Kokousmuistio"/>
              <xsd:enumeration value="Lähete"/>
              <xsd:enumeration value="Matkakertomus"/>
              <xsd:enumeration value="Muistio"/>
              <xsd:enumeration value="Pöytäkirja"/>
              <xsd:enumeration value="Tarra 2 x 7"/>
              <xsd:enumeration value="Yleisasiakirja (ilman vastaanottajaa)"/>
              <xsd:enumeration value="Yleisasiakirja (vastaanottajalla)"/>
            </xsd:restriction>
          </xsd:simpleType>
        </xsd:union>
      </xsd:simpleType>
    </xsd:element>
    <xsd:element name="Direction" ma:index="26" nillable="true" ma:displayName="Suunta" ma:description="" ma:format="RadioButtons" ma:internalName="Direction">
      <xsd:simpleType>
        <xsd:restriction base="dms:Choice">
          <xsd:enumeration value="Lähtevä"/>
          <xsd:enumeration value="Saapuva"/>
          <xsd:enumeration value="Sisäinen"/>
        </xsd:restriction>
      </xsd:simpleType>
    </xsd:element>
    <xsd:element name="Sender" ma:index="27" nillable="true" ma:displayName="Lähettäjä" ma:description="" ma:internalName="Sender">
      <xsd:simpleType>
        <xsd:restriction base="dms:Text"/>
      </xsd:simpleType>
    </xsd:element>
    <xsd:element name="Receiver" ma:index="28" nillable="true" ma:displayName="Vastaanottaja" ma:description="" ma:internalName="Receiver">
      <xsd:simpleType>
        <xsd:restriction base="dms:Text"/>
      </xsd:simpleType>
    </xsd:element>
    <xsd:element name="Registration" ma:index="29" nillable="true" ma:displayName="Muu rekisteröinti" ma:description="" ma:internalName="Registration">
      <xsd:simpleType>
        <xsd:restriction base="dms:Text"/>
      </xsd:simpleType>
    </xsd:element>
    <xsd:element name="Sent" ma:index="30" nillable="true" ma:displayName="Lähetetty" ma:description="" ma:format="DateOnly" ma:internalName="Sent">
      <xsd:simpleType>
        <xsd:restriction base="dms:DateTime"/>
      </xsd:simpleType>
    </xsd:element>
    <xsd:element name="Acquired" ma:index="31" nillable="true" ma:displayName="Vastaanotettu" ma:description="" ma:format="DateOnly" ma:internalName="Acquired">
      <xsd:simpleType>
        <xsd:restriction base="dms:DateTime"/>
      </xsd:simpleType>
    </xsd:element>
    <xsd:element name="ValidBegin" ma:index="32" nillable="true" ma:displayName="Voimassaolo (alku)" ma:description="" ma:format="DateOnly" ma:internalName="ValidBegin">
      <xsd:simpleType>
        <xsd:restriction base="dms:DateTime"/>
      </xsd:simpleType>
    </xsd:element>
    <xsd:element name="ValidEnd" ma:index="33" nillable="true" ma:displayName="Voimassaolo (loppu)" ma:description="" ma:format="DateOnly" ma:internalName="ValidEnd">
      <xsd:simpleType>
        <xsd:restriction base="dms:DateTime"/>
      </xsd:simpleType>
    </xsd:element>
    <xsd:element name="DateDisplay" ma:index="34" nillable="true" ma:displayName="Tapahtuman pvm" ma:description="" ma:format="DateOnly" ma:internalName="DateDisplay">
      <xsd:simpleType>
        <xsd:restriction base="dms:DateTime"/>
      </xsd:simpleType>
    </xsd:element>
    <xsd:element name="Deadline" ma:index="35" nillable="true" ma:displayName="Määräpäivä" ma:description="" ma:format="DateOnly" ma:internalName="Deadline">
      <xsd:simpleType>
        <xsd:restriction base="dms:DateTime"/>
      </xsd:simpleType>
    </xsd:element>
    <xsd:element name="Personaldata" ma:index="36" nillable="true" ma:displayName="Henkilötietoluonne" ma:description="" ma:internalName="Personaldata" ma:readOnly="false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ProtectionLevel" ma:index="37" nillable="true" ma:displayName="Suojaustaso" ma:description="" ma:internalName="ProtectionLevel" ma:readOnly="false">
      <xsd:simpleType>
        <xsd:restriction base="dms:Choice">
          <xsd:enumeration value="-"/>
          <xsd:enumeration value="I"/>
          <xsd:enumeration value="II"/>
          <xsd:enumeration value="III"/>
          <xsd:enumeration value="IV"/>
        </xsd:restriction>
      </xsd:simpleType>
    </xsd:element>
    <xsd:element name="LanguageFiva" ma:index="38" nillable="true" ma:displayName="Kieli" ma:default="fi - suomi" ma:internalName="LanguageFiva" ma:readOnly="false">
      <xsd:simpleType>
        <xsd:restriction base="dms:Choice">
          <xsd:enumeration value="fi - suomi"/>
          <xsd:enumeration value="en - englanti"/>
          <xsd:enumeration value="sv - ruotsi"/>
          <xsd:enumeration value="muu"/>
        </xsd:restriction>
      </xsd:simpleType>
    </xsd:element>
    <xsd:element name="OtherID" ma:index="39" nillable="true" ma:displayName="Muu tunnus" ma:description="" ma:internalName="OtherID">
      <xsd:simpleType>
        <xsd:restriction base="dms:Text"/>
      </xsd:simpleType>
    </xsd:element>
    <xsd:element name="RegulationID" ma:index="40" nillable="true" ma:displayName="Määräystunnus" ma:description="" ma:internalName="RegulationID">
      <xsd:simpleType>
        <xsd:restriction base="dms:Text"/>
      </xsd:simpleType>
    </xsd:element>
    <xsd:element name="SPDescription" ma:index="42" nillable="true" ma:displayName="Lisätietoja" ma:internalName="SPDescription">
      <xsd:simpleType>
        <xsd:restriction base="dms:Note">
          <xsd:maxLength value="255"/>
        </xsd:restriction>
      </xsd:simpleType>
    </xsd:element>
    <xsd:element name="Abstract" ma:index="43" nillable="true" ma:displayName="Tiivistelmä" ma:description="" ma:internalName="Abstract">
      <xsd:simpleType>
        <xsd:restriction base="dms:Note"/>
      </xsd:simpleType>
    </xsd:element>
    <xsd:element name="AuthenticityChecker" ma:index="44" nillable="true" ma:displayName="Tarkastusmerk. tekijä" ma:description="" ma:internalName="AuthenticityChecker">
      <xsd:simpleType>
        <xsd:restriction base="dms:Text"/>
      </xsd:simpleType>
    </xsd:element>
    <xsd:element name="AuthenticityDate" ma:index="45" nillable="true" ma:displayName="Tarkastusmerk. aikam." ma:description="" ma:format="DateOnly" ma:internalName="AuthenticityDate">
      <xsd:simpleType>
        <xsd:restriction base="dms:DateTime"/>
      </xsd:simpleType>
    </xsd:element>
    <xsd:element name="AuthenticityDescription" ma:index="46" nillable="true" ma:displayName="Tarkastuksen kuvaus" ma:description="" ma:internalName="AuthenticityDescription">
      <xsd:simpleType>
        <xsd:restriction base="dms:Note"/>
      </xsd:simpleType>
    </xsd:element>
    <xsd:element name="SignatureDescription" ma:index="47" nillable="true" ma:displayName="Allekirjoituksen kuvaus" ma:description="" ma:internalName="SignatureDescription">
      <xsd:simpleType>
        <xsd:restriction base="dms:Text"/>
      </xsd:simpleType>
    </xsd:element>
    <xsd:element name="Editor" ma:index="54" nillable="true" ma:displayName="Muokkaaja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cessRights" ma:index="63" nillable="true" ma:displayName="Lukuoikeudet arkistoinnin jälkeen" ma:description="Oletusarvot peritty työtilalta sekä TOS:sta." ma:internalName="AccessRight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vti_ItemHoldRecordStatus" ma:index="65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ate" ma:index="2" ma:displayName="Päivämäärä" ma:default="[today]" ma:format="DateOnly" ma:internalName="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1D815-3CF5-497C-BBF5-EB8EC790A597" elementFormDefault="qualified">
    <xsd:import namespace="http://schemas.microsoft.com/office/2006/documentManagement/types"/>
    <xsd:import namespace="http://schemas.microsoft.com/office/infopath/2007/PartnerControls"/>
    <xsd:element name="TaskId" ma:index="3" nillable="true" ma:displayName="TaskId" ma:description="TaskId" ma:hidden="true" ma:internalName="TaskId" ma:readOnly="false">
      <xsd:simpleType>
        <xsd:restriction base="dms:Text"/>
      </xsd:simpleType>
    </xsd:element>
    <xsd:element name="GRSId" ma:index="4" nillable="true" ma:displayName="GRSId" ma:description="GRSId" ma:hidden="true" ma:internalName="GRSId" ma:readOnly="false">
      <xsd:simpleType>
        <xsd:restriction base="dms:Text"/>
      </xsd:simpleType>
    </xsd:element>
    <xsd:element name="Function" ma:index="7" nillable="true" ma:displayName="TOS-luokka (Tehtäväluokka)" ma:description="" ma:internalName="Function">
      <xsd:simpleType>
        <xsd:restriction base="dms:Text"/>
      </xsd:simpleType>
    </xsd:element>
    <xsd:element name="RecordType" ma:index="8" nillable="true" ma:displayName="Asiakirjatyyppi" ma:description="" ma:internalName="RecordType">
      <xsd:simpleType>
        <xsd:restriction base="dms:Text"/>
      </xsd:simpleType>
    </xsd:element>
    <xsd:element name="TaskPhaseNativeIdentifier" ma:index="48" nillable="true" ma:displayName="TaskPhaseNativeIdentifier" ma:description="" ma:internalName="TaskPhaseNativeIdentifier" ma:readOnly="true">
      <xsd:simpleType>
        <xsd:restriction base="dms:Text"/>
      </xsd:simpleType>
    </xsd:element>
    <xsd:element name="DocumentTypeKey" ma:index="49" nillable="true" ma:displayName="DocumentTypeKey" ma:description="" ma:internalName="DocumentTypeKey" ma:readOnly="true">
      <xsd:simpleType>
        <xsd:restriction base="dms:Text"/>
      </xsd:simpleType>
    </xsd:element>
    <xsd:element name="SendToBuffer" ma:index="50" nillable="true" ma:displayName="Arkistoinnin tila" ma:description="Kertoo koska arkistointi on aloitettu tai suoritettu kyseiselle kohteelle." ma:internalName="SendToBuffer" ma:readOnly="true">
      <xsd:simpleType>
        <xsd:restriction base="dms:Text"/>
      </xsd:simpleType>
    </xsd:element>
    <xsd:element name="LinkInfoId" ma:index="51" nillable="true" ma:displayName="LinkInfoId" ma:description="" ma:hidden="true" ma:internalName="LinkInfoId" ma:readOnly="true">
      <xsd:simpleType>
        <xsd:restriction base="dms:Text"/>
      </xsd:simpleType>
    </xsd:element>
    <xsd:element name="TaskPhaseId" ma:index="58" nillable="true" ma:displayName="TaskPhaseId" ma:description="" ma:internalName="TaskPhase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aef55-7209-4dc2-8bd7-624befa91b14" elementFormDefault="qualified">
    <xsd:import namespace="http://schemas.microsoft.com/office/2006/documentManagement/types"/>
    <xsd:import namespace="http://schemas.microsoft.com/office/infopath/2007/PartnerControls"/>
    <xsd:element name="_dlc_DocId" ma:index="5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6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2" ma:displayName="Content Type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 ma:index="41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InfoId xmlns="AEB1D815-3CF5-497C-BBF5-EB8EC790A597" xsi:nil="true"/>
    <Diarium xmlns="http://schemas.microsoft.com/sharepoint/v3">false</Diarium>
    <RecordType xmlns="AEB1D815-3CF5-497C-BBF5-EB8EC790A597">esitelmä</RecordType>
    <YhpeCode xmlns="http://schemas.microsoft.com/sharepoint/v3" xsi:nil="true"/>
    <SharePointId xmlns="http://schemas.microsoft.com/sharepoint/v3">104cfbe6-bfb9-475b-8e6a-f062f84c68ed</SharePointId>
    <GRSSelectionDate xmlns="http://schemas.microsoft.com/sharepoint/v3">2018-11-25T16:04:24+00:00</GRSSelectionDate>
    <ArchiveTime xmlns="http://schemas.microsoft.com/sharepoint/v3" xsi:nil="true"/>
    <SendToBuffer xmlns="AEB1D815-3CF5-497C-BBF5-EB8EC790A597" xsi:nil="true"/>
    <_dlc_DocId xmlns="d3daef55-7209-4dc2-8bd7-624befa91b14">ZCWHNTZ4H2Q3-1692-419</_dlc_DocId>
    <_dlc_DocIdUrl xmlns="d3daef55-7209-4dc2-8bd7-624befa91b14">
      <Url>http://valo.bofnet.fi/fiva/mv/mvtp/_layouts/DocIdRedir.aspx?ID=ZCWHNTZ4H2Q3-1692-419</Url>
      <Description>ZCWHNTZ4H2Q3-1692-419</Description>
    </_dlc_DocIdUrl>
    <CorporateName xmlns="http://schemas.microsoft.com/sharepoint/v3" xsi:nil="true"/>
    <GRSId xmlns="AEB1D815-3CF5-497C-BBF5-EB8EC790A597">43125</GRSId>
    <Publicityclass xmlns="http://schemas.microsoft.com/sharepoint/v3">Sisäinen</Publicityclass>
    <Status xmlns="http://schemas.microsoft.com/sharepoint/v3">Luonnos</Status>
    <Function xmlns="AEB1D815-3CF5-497C-BBF5-EB8EC790A597">04.01 Suhdetoiminta (tapahtumat, vierailut, esitykset)</Function>
    <TaskId xmlns="AEB1D815-3CF5-497C-BBF5-EB8EC790A597">10470</TaskId>
    <TaskPhaseId xmlns="AEB1D815-3CF5-497C-BBF5-EB8EC790A597">12930</TaskPhaseId>
    <ValidEnd xmlns="http://schemas.microsoft.com/sharepoint/v3" xsi:nil="true"/>
    <LanguageFiva xmlns="http://schemas.microsoft.com/sharepoint/v3">fi - suomi</LanguageFiva>
    <OriginatorUnitFiva xmlns="http://schemas.microsoft.com/sharepoint/v3" xsi:nil="true"/>
    <SignatureDescription xmlns="http://schemas.microsoft.com/sharepoint/v3" xsi:nil="true"/>
    <DateDisplay xmlns="http://schemas.microsoft.com/sharepoint/v3" xsi:nil="true"/>
    <Abstract xmlns="http://schemas.microsoft.com/sharepoint/v3" xsi:nil="true"/>
    <Acquired xmlns="http://schemas.microsoft.com/sharepoint/v3" xsi:nil="true"/>
    <Originator xmlns="http://schemas.microsoft.com/sharepoint/v3" xsi:nil="true"/>
    <OtherID xmlns="http://schemas.microsoft.com/sharepoint/v3" xsi:nil="true"/>
    <AuthenticityDescription xmlns="http://schemas.microsoft.com/sharepoint/v3" xsi:nil="true"/>
    <CustomDistributionRestricted xmlns="http://schemas.microsoft.com/sharepoint/v3" xsi:nil="true"/>
    <RegistrationID xmlns="http://schemas.microsoft.com/sharepoint/v3" xsi:nil="true"/>
    <ValidBegin xmlns="http://schemas.microsoft.com/sharepoint/v3" xsi:nil="true"/>
    <IconOverlay xmlns="http://schemas.microsoft.com/sharepoint/v4" xsi:nil="true"/>
    <AuthenticityDate xmlns="http://schemas.microsoft.com/sharepoint/v3" xsi:nil="true"/>
    <Sender xmlns="http://schemas.microsoft.com/sharepoint/v3" xsi:nil="true"/>
    <Receiver xmlns="http://schemas.microsoft.com/sharepoint/v3" xsi:nil="true"/>
    <SPDescription xmlns="http://schemas.microsoft.com/sharepoint/v3" xsi:nil="true"/>
    <AddedRelations xmlns="http://schemas.microsoft.com/sharepoint/v3" xsi:nil="true"/>
    <Direction xmlns="http://schemas.microsoft.com/sharepoint/v3" xsi:nil="true"/>
    <CustomDistribution xmlns="http://schemas.microsoft.com/sharepoint/v3" xsi:nil="true"/>
    <Registration xmlns="http://schemas.microsoft.com/sharepoint/v3" xsi:nil="true"/>
    <SelectedYhpeData xmlns="http://schemas.microsoft.com/sharepoint/v3" xsi:nil="true"/>
    <Personaldata xmlns="http://schemas.microsoft.com/sharepoint/v3" xsi:nil="true"/>
    <AuthenticityChecker xmlns="http://schemas.microsoft.com/sharepoint/v3" xsi:nil="true"/>
    <Sent xmlns="http://schemas.microsoft.com/sharepoint/v3" xsi:nil="true"/>
    <DocumentShape xmlns="http://schemas.microsoft.com/sharepoint/v3" xsi:nil="true"/>
    <Deadline xmlns="http://schemas.microsoft.com/sharepoint/v3" xsi:nil="true"/>
    <ProtectionLevel xmlns="http://schemas.microsoft.com/sharepoint/v3" xsi:nil="true"/>
    <RegulationID xmlns="http://schemas.microsoft.com/sharepoint/v3" xsi:nil="true"/>
    <Date xmlns="http://schemas.microsoft.com/sharepoint/v3/fields">2018-11-25T16:04:29+00:00</Date>
    <SecurityReasonFiva xmlns="http://schemas.microsoft.com/sharepoint/v3" xsi:nil="true"/>
    <OriginatorCorporateNam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D3618F5-D94E-4217-A2F7-BC2B0D5DDE58}"/>
</file>

<file path=customXml/itemProps2.xml><?xml version="1.0" encoding="utf-8"?>
<ds:datastoreItem xmlns:ds="http://schemas.openxmlformats.org/officeDocument/2006/customXml" ds:itemID="{258054F7-4D59-4CB5-BD5E-46C26124EF30}"/>
</file>

<file path=customXml/itemProps3.xml><?xml version="1.0" encoding="utf-8"?>
<ds:datastoreItem xmlns:ds="http://schemas.openxmlformats.org/officeDocument/2006/customXml" ds:itemID="{AF993678-00E9-4A06-A691-644230C1D003}"/>
</file>

<file path=customXml/itemProps4.xml><?xml version="1.0" encoding="utf-8"?>
<ds:datastoreItem xmlns:ds="http://schemas.openxmlformats.org/officeDocument/2006/customXml" ds:itemID="{F5EA5B6E-72EA-4B9D-9F3E-26A6772921F4}"/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23149</TotalTime>
  <Words>397</Words>
  <Application>Microsoft Macintosh PowerPoint</Application>
  <PresentationFormat>On-screen Show (4:3)</PresentationFormat>
  <Paragraphs>131</Paragraphs>
  <Slides>13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Courier New</vt:lpstr>
      <vt:lpstr>Georgia</vt:lpstr>
      <vt:lpstr>Lucida Grande</vt:lpstr>
      <vt:lpstr>Seravek ExtraLight</vt:lpstr>
      <vt:lpstr>Symbol</vt:lpstr>
      <vt:lpstr>Times New Roman</vt:lpstr>
      <vt:lpstr>Wingdings</vt:lpstr>
      <vt:lpstr>Retrospect</vt:lpstr>
      <vt:lpstr>Taloustiedon digitalisaatio</vt:lpstr>
      <vt:lpstr>Tavoitteet</vt:lpstr>
      <vt:lpstr>PowerPoint Presentation</vt:lpstr>
      <vt:lpstr>PowerPoint Presentation</vt:lpstr>
      <vt:lpstr>XBRL explained</vt:lpstr>
      <vt:lpstr>Financial value chain and RTE</vt:lpstr>
      <vt:lpstr>TALTIO - yhteentoimivien järjestelmien mahdollistaja</vt:lpstr>
      <vt:lpstr>PowerPoint Presentation</vt:lpstr>
      <vt:lpstr>Sähköinen tilinpäätösraportointi</vt:lpstr>
      <vt:lpstr>Nordic Smart Government 3.0 (2018-2020)</vt:lpstr>
      <vt:lpstr>The Nordic Smart Government 3.0 - vision</vt:lpstr>
      <vt:lpstr>Muita taloustiedon digitalisointihankkeita</vt:lpstr>
      <vt:lpstr>Kiitos!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Elina Koskentalo</dc:creator>
  <cp:lastModifiedBy>Microsoft Office User</cp:lastModifiedBy>
  <cp:revision>208</cp:revision>
  <cp:lastPrinted>2014-03-10T13:56:26Z</cp:lastPrinted>
  <dcterms:created xsi:type="dcterms:W3CDTF">2013-02-26T09:20:53Z</dcterms:created>
  <dcterms:modified xsi:type="dcterms:W3CDTF">2018-11-23T11:57:02Z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strictionEscbSensitivity">
    <vt:lpwstr/>
  </property>
  <property fmtid="{D5CDD505-2E9C-101B-9397-08002B2CF9AE}" pid="3" name="ContentTypeId">
    <vt:lpwstr>0x010100A530CFF0EEB1442EBD6E2CB2270C99FD00ECDE9088CFA147D3AD77014B3E3EC4E8007BBBA1D4EDA49D4A835246346F14F331</vt:lpwstr>
  </property>
  <property fmtid="{D5CDD505-2E9C-101B-9397-08002B2CF9AE}" pid="4" name="_dlc_DocIdItemGuid">
    <vt:lpwstr>c045bd4f-00aa-4a6e-8be7-340a74391583</vt:lpwstr>
  </property>
</Properties>
</file>